
<file path=[Content_Types].xml><?xml version="1.0" encoding="utf-8"?>
<Types xmlns="http://schemas.openxmlformats.org/package/2006/content-types">
  <Override PartName="/customXml/itemProps2.xml" ContentType="application/vnd.openxmlformats-officedocument.customXmlProperties+xml"/>
  <Override PartName="/customXml/itemProps3.xml" ContentType="application/vnd.openxmlformats-officedocument.customXmlProperties+xml"/>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docProps/custom.xml" ContentType="application/vnd.openxmlformats-officedocument.custom-properties+xml"/>
  <Override PartName="/ppt/commentAuthors.xml" ContentType="application/vnd.openxmlformats-officedocument.presentationml.commentAuthors+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13"/>
  </p:notesMasterIdLst>
  <p:sldIdLst>
    <p:sldId id="256" r:id="rId5"/>
    <p:sldId id="269" r:id="rId6"/>
    <p:sldId id="279" r:id="rId7"/>
    <p:sldId id="270" r:id="rId8"/>
    <p:sldId id="275" r:id="rId9"/>
    <p:sldId id="274" r:id="rId10"/>
    <p:sldId id="277" r:id="rId11"/>
    <p:sldId id="276" r:id="rId12"/>
  </p:sldIdLst>
  <p:sldSz cx="9144000" cy="6858000" type="screen4x3"/>
  <p:notesSz cx="6819900" cy="9931400"/>
  <p:defaultTextStyle>
    <a:defPPr>
      <a:defRPr lang="en-GB"/>
    </a:defPPr>
    <a:lvl1pPr algn="l" rtl="0" fontAlgn="base">
      <a:spcBef>
        <a:spcPct val="0"/>
      </a:spcBef>
      <a:spcAft>
        <a:spcPct val="0"/>
      </a:spcAft>
      <a:defRPr kern="1200">
        <a:solidFill>
          <a:schemeClr val="tx1"/>
        </a:solidFill>
        <a:latin typeface="Arial" pitchFamily="34" charset="0"/>
        <a:ea typeface="+mn-ea"/>
        <a:cs typeface="+mn-cs"/>
      </a:defRPr>
    </a:lvl1pPr>
    <a:lvl2pPr marL="457200" algn="l" rtl="0" fontAlgn="base">
      <a:spcBef>
        <a:spcPct val="0"/>
      </a:spcBef>
      <a:spcAft>
        <a:spcPct val="0"/>
      </a:spcAft>
      <a:defRPr kern="1200">
        <a:solidFill>
          <a:schemeClr val="tx1"/>
        </a:solidFill>
        <a:latin typeface="Arial" pitchFamily="34" charset="0"/>
        <a:ea typeface="+mn-ea"/>
        <a:cs typeface="+mn-cs"/>
      </a:defRPr>
    </a:lvl2pPr>
    <a:lvl3pPr marL="914400" algn="l" rtl="0" fontAlgn="base">
      <a:spcBef>
        <a:spcPct val="0"/>
      </a:spcBef>
      <a:spcAft>
        <a:spcPct val="0"/>
      </a:spcAft>
      <a:defRPr kern="1200">
        <a:solidFill>
          <a:schemeClr val="tx1"/>
        </a:solidFill>
        <a:latin typeface="Arial" pitchFamily="34" charset="0"/>
        <a:ea typeface="+mn-ea"/>
        <a:cs typeface="+mn-cs"/>
      </a:defRPr>
    </a:lvl3pPr>
    <a:lvl4pPr marL="1371600" algn="l" rtl="0" fontAlgn="base">
      <a:spcBef>
        <a:spcPct val="0"/>
      </a:spcBef>
      <a:spcAft>
        <a:spcPct val="0"/>
      </a:spcAft>
      <a:defRPr kern="1200">
        <a:solidFill>
          <a:schemeClr val="tx1"/>
        </a:solidFill>
        <a:latin typeface="Arial" pitchFamily="34" charset="0"/>
        <a:ea typeface="+mn-ea"/>
        <a:cs typeface="+mn-cs"/>
      </a:defRPr>
    </a:lvl4pPr>
    <a:lvl5pPr marL="1828800" algn="l" rtl="0" fontAlgn="base">
      <a:spcBef>
        <a:spcPct val="0"/>
      </a:spcBef>
      <a:spcAft>
        <a:spcPct val="0"/>
      </a:spcAft>
      <a:defRPr kern="1200">
        <a:solidFill>
          <a:schemeClr val="tx1"/>
        </a:solidFill>
        <a:latin typeface="Arial" pitchFamily="34" charset="0"/>
        <a:ea typeface="+mn-ea"/>
        <a:cs typeface="+mn-cs"/>
      </a:defRPr>
    </a:lvl5pPr>
    <a:lvl6pPr marL="2286000" algn="l" defTabSz="914400" rtl="0" eaLnBrk="1" latinLnBrk="0" hangingPunct="1">
      <a:defRPr kern="1200">
        <a:solidFill>
          <a:schemeClr val="tx1"/>
        </a:solidFill>
        <a:latin typeface="Arial" pitchFamily="34" charset="0"/>
        <a:ea typeface="+mn-ea"/>
        <a:cs typeface="+mn-cs"/>
      </a:defRPr>
    </a:lvl6pPr>
    <a:lvl7pPr marL="2743200" algn="l" defTabSz="914400" rtl="0" eaLnBrk="1" latinLnBrk="0" hangingPunct="1">
      <a:defRPr kern="1200">
        <a:solidFill>
          <a:schemeClr val="tx1"/>
        </a:solidFill>
        <a:latin typeface="Arial" pitchFamily="34" charset="0"/>
        <a:ea typeface="+mn-ea"/>
        <a:cs typeface="+mn-cs"/>
      </a:defRPr>
    </a:lvl7pPr>
    <a:lvl8pPr marL="3200400" algn="l" defTabSz="914400" rtl="0" eaLnBrk="1" latinLnBrk="0" hangingPunct="1">
      <a:defRPr kern="1200">
        <a:solidFill>
          <a:schemeClr val="tx1"/>
        </a:solidFill>
        <a:latin typeface="Arial" pitchFamily="34" charset="0"/>
        <a:ea typeface="+mn-ea"/>
        <a:cs typeface="+mn-cs"/>
      </a:defRPr>
    </a:lvl8pPr>
    <a:lvl9pPr marL="3657600" algn="l" defTabSz="914400" rtl="0" eaLnBrk="1" latinLnBrk="0" hangingPunct="1">
      <a:defRPr kern="1200">
        <a:solidFill>
          <a:schemeClr val="tx1"/>
        </a:solidFill>
        <a:latin typeface="Arial" pitchFamily="34" charset="0"/>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Herbert Ruth (Energy Markets &amp; Networks)" initials="HR(M&amp;N" lastIdx="2"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E4F3F4"/>
    <a:srgbClr val="CCFFFF"/>
    <a:srgbClr val="00AEEF"/>
    <a:srgbClr val="99CCFF"/>
    <a:srgbClr val="B3AA7E"/>
    <a:srgbClr val="7B7979"/>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9016" autoAdjust="0"/>
    <p:restoredTop sz="94660"/>
  </p:normalViewPr>
  <p:slideViewPr>
    <p:cSldViewPr>
      <p:cViewPr>
        <p:scale>
          <a:sx n="90" d="100"/>
          <a:sy n="90" d="100"/>
        </p:scale>
        <p:origin x="-1938" y="-480"/>
      </p:cViewPr>
      <p:guideLst>
        <p:guide orient="horz" pos="164"/>
        <p:guide pos="567"/>
      </p:guideLst>
    </p:cSldViewPr>
  </p:slideViewPr>
  <p:notesTextViewPr>
    <p:cViewPr>
      <p:scale>
        <a:sx n="100" d="100"/>
        <a:sy n="100" d="100"/>
      </p:scale>
      <p:origin x="0" y="0"/>
    </p:cViewPr>
  </p:notesTextViewPr>
  <p:sorterViewPr>
    <p:cViewPr>
      <p:scale>
        <a:sx n="66" d="100"/>
        <a:sy n="66" d="100"/>
      </p:scale>
      <p:origin x="0" y="0"/>
    </p:cViewPr>
  </p:sorterViewPr>
  <p:notesViewPr>
    <p:cSldViewPr>
      <p:cViewPr varScale="1">
        <p:scale>
          <a:sx n="78" d="100"/>
          <a:sy n="78" d="100"/>
        </p:scale>
        <p:origin x="-3366" y="-108"/>
      </p:cViewPr>
      <p:guideLst>
        <p:guide orient="horz" pos="3128"/>
        <p:guide pos="2148"/>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notesMaster" Target="notesMasters/notesMaster1.xml"/><Relationship Id="rId18" Type="http://schemas.openxmlformats.org/officeDocument/2006/relationships/tableStyles" Target="tableStyle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presProps" Target="presProps.xml"/><Relationship Id="rId10" Type="http://schemas.openxmlformats.org/officeDocument/2006/relationships/slide" Target="slides/slide6.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commentAuthors" Target="commentAuthor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55925" cy="4968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62388" y="0"/>
            <a:ext cx="2955925" cy="496888"/>
          </a:xfrm>
          <a:prstGeom prst="rect">
            <a:avLst/>
          </a:prstGeom>
        </p:spPr>
        <p:txBody>
          <a:bodyPr vert="horz" lIns="91440" tIns="45720" rIns="91440" bIns="45720" rtlCol="0"/>
          <a:lstStyle>
            <a:lvl1pPr algn="r">
              <a:defRPr sz="1200"/>
            </a:lvl1pPr>
          </a:lstStyle>
          <a:p>
            <a:fld id="{20CF6C14-6D68-4B82-8059-BD6AFDAF0DA8}" type="datetimeFigureOut">
              <a:rPr lang="en-GB" smtClean="0"/>
              <a:pPr/>
              <a:t>30/04/2013</a:t>
            </a:fld>
            <a:endParaRPr lang="en-GB"/>
          </a:p>
        </p:txBody>
      </p:sp>
      <p:sp>
        <p:nvSpPr>
          <p:cNvPr id="4" name="Slide Image Placeholder 3"/>
          <p:cNvSpPr>
            <a:spLocks noGrp="1" noRot="1" noChangeAspect="1"/>
          </p:cNvSpPr>
          <p:nvPr>
            <p:ph type="sldImg" idx="2"/>
          </p:nvPr>
        </p:nvSpPr>
        <p:spPr>
          <a:xfrm>
            <a:off x="927100" y="744538"/>
            <a:ext cx="4965700" cy="3724275"/>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2625" y="4718050"/>
            <a:ext cx="5454650" cy="4468813"/>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9432925"/>
            <a:ext cx="2955925" cy="496888"/>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62388" y="9432925"/>
            <a:ext cx="2955925" cy="496888"/>
          </a:xfrm>
          <a:prstGeom prst="rect">
            <a:avLst/>
          </a:prstGeom>
        </p:spPr>
        <p:txBody>
          <a:bodyPr vert="horz" lIns="91440" tIns="45720" rIns="91440" bIns="45720" rtlCol="0" anchor="b"/>
          <a:lstStyle>
            <a:lvl1pPr algn="r">
              <a:defRPr sz="1200"/>
            </a:lvl1pPr>
          </a:lstStyle>
          <a:p>
            <a:fld id="{42F93B3E-95F3-43D0-8741-74F7CD9C0AD5}" type="slidenum">
              <a:rPr lang="en-GB" smtClean="0"/>
              <a:pPr/>
              <a:t>‹#›</a:t>
            </a:fld>
            <a:endParaRPr lang="en-GB"/>
          </a:p>
        </p:txBody>
      </p:sp>
    </p:spTree>
    <p:extLst>
      <p:ext uri="{BB962C8B-B14F-4D97-AF65-F5344CB8AC3E}">
        <p14:creationId xmlns:p14="http://schemas.microsoft.com/office/powerpoint/2010/main" xmlns="" val="70423443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42F93B3E-95F3-43D0-8741-74F7CD9C0AD5}" type="slidenum">
              <a:rPr lang="en-GB" smtClean="0"/>
              <a:pPr/>
              <a:t>1</a:t>
            </a:fld>
            <a:endParaRPr lang="en-GB"/>
          </a:p>
        </p:txBody>
      </p:sp>
    </p:spTree>
    <p:extLst>
      <p:ext uri="{BB962C8B-B14F-4D97-AF65-F5344CB8AC3E}">
        <p14:creationId xmlns:p14="http://schemas.microsoft.com/office/powerpoint/2010/main" xmlns="" val="393279485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42F93B3E-95F3-43D0-8741-74F7CD9C0AD5}" type="slidenum">
              <a:rPr lang="en-GB" smtClean="0"/>
              <a:pPr/>
              <a:t>2</a:t>
            </a:fld>
            <a:endParaRPr lang="en-GB"/>
          </a:p>
        </p:txBody>
      </p:sp>
    </p:spTree>
    <p:extLst>
      <p:ext uri="{BB962C8B-B14F-4D97-AF65-F5344CB8AC3E}">
        <p14:creationId xmlns:p14="http://schemas.microsoft.com/office/powerpoint/2010/main" xmlns="" val="265731471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42F93B3E-95F3-43D0-8741-74F7CD9C0AD5}" type="slidenum">
              <a:rPr lang="en-GB" smtClean="0"/>
              <a:pPr/>
              <a:t>4</a:t>
            </a:fld>
            <a:endParaRPr lang="en-GB"/>
          </a:p>
        </p:txBody>
      </p:sp>
    </p:spTree>
    <p:extLst>
      <p:ext uri="{BB962C8B-B14F-4D97-AF65-F5344CB8AC3E}">
        <p14:creationId xmlns:p14="http://schemas.microsoft.com/office/powerpoint/2010/main" xmlns="" val="398030464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42F93B3E-95F3-43D0-8741-74F7CD9C0AD5}" type="slidenum">
              <a:rPr lang="en-GB" smtClean="0"/>
              <a:pPr/>
              <a:t>5</a:t>
            </a:fld>
            <a:endParaRPr lang="en-GB"/>
          </a:p>
        </p:txBody>
      </p:sp>
    </p:spTree>
    <p:extLst>
      <p:ext uri="{BB962C8B-B14F-4D97-AF65-F5344CB8AC3E}">
        <p14:creationId xmlns:p14="http://schemas.microsoft.com/office/powerpoint/2010/main" xmlns="" val="207983647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42F93B3E-95F3-43D0-8741-74F7CD9C0AD5}" type="slidenum">
              <a:rPr lang="en-GB" smtClean="0"/>
              <a:pPr/>
              <a:t>6</a:t>
            </a:fld>
            <a:endParaRPr lang="en-GB"/>
          </a:p>
        </p:txBody>
      </p:sp>
    </p:spTree>
    <p:extLst>
      <p:ext uri="{BB962C8B-B14F-4D97-AF65-F5344CB8AC3E}">
        <p14:creationId xmlns:p14="http://schemas.microsoft.com/office/powerpoint/2010/main" xmlns="" val="1745750512"/>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3083" name="Picture 11" descr="front com"/>
          <p:cNvPicPr>
            <a:picLocks noChangeAspect="1" noChangeArrowheads="1"/>
          </p:cNvPicPr>
          <p:nvPr userDrawn="1"/>
        </p:nvPicPr>
        <p:blipFill>
          <a:blip r:embed="rId2" cstate="print"/>
          <a:srcRect l="8195" t="20126" r="7840" b="7307"/>
          <a:stretch>
            <a:fillRect/>
          </a:stretch>
        </p:blipFill>
        <p:spPr bwMode="auto">
          <a:xfrm>
            <a:off x="0" y="1268760"/>
            <a:ext cx="9144000" cy="5587653"/>
          </a:xfrm>
          <a:prstGeom prst="rect">
            <a:avLst/>
          </a:prstGeom>
          <a:noFill/>
        </p:spPr>
      </p:pic>
      <p:sp>
        <p:nvSpPr>
          <p:cNvPr id="3074" name="Rectangle 2"/>
          <p:cNvSpPr>
            <a:spLocks noGrp="1" noChangeArrowheads="1"/>
          </p:cNvSpPr>
          <p:nvPr>
            <p:ph type="ctrTitle"/>
          </p:nvPr>
        </p:nvSpPr>
        <p:spPr>
          <a:xfrm>
            <a:off x="900113" y="1916113"/>
            <a:ext cx="7772400" cy="1441450"/>
          </a:xfrm>
        </p:spPr>
        <p:txBody>
          <a:bodyPr/>
          <a:lstStyle>
            <a:lvl1pPr>
              <a:defRPr sz="4500" b="0">
                <a:solidFill>
                  <a:schemeClr val="bg1"/>
                </a:solidFill>
              </a:defRPr>
            </a:lvl1pPr>
          </a:lstStyle>
          <a:p>
            <a:r>
              <a:rPr lang="en-US" dirty="0" smtClean="0"/>
              <a:t>Click to edit Master title style</a:t>
            </a:r>
            <a:endParaRPr lang="en-GB" dirty="0"/>
          </a:p>
        </p:txBody>
      </p:sp>
      <p:sp>
        <p:nvSpPr>
          <p:cNvPr id="3075" name="Rectangle 3"/>
          <p:cNvSpPr>
            <a:spLocks noGrp="1" noChangeArrowheads="1"/>
          </p:cNvSpPr>
          <p:nvPr>
            <p:ph type="subTitle" idx="1"/>
          </p:nvPr>
        </p:nvSpPr>
        <p:spPr>
          <a:xfrm>
            <a:off x="900113" y="3357563"/>
            <a:ext cx="7775575" cy="1223962"/>
          </a:xfrm>
        </p:spPr>
        <p:txBody>
          <a:bodyPr/>
          <a:lstStyle>
            <a:lvl1pPr marL="0" indent="0">
              <a:buFontTx/>
              <a:buNone/>
              <a:defRPr sz="3600">
                <a:solidFill>
                  <a:schemeClr val="bg1"/>
                </a:solidFill>
              </a:defRPr>
            </a:lvl1pPr>
          </a:lstStyle>
          <a:p>
            <a:r>
              <a:rPr lang="en-US" smtClean="0"/>
              <a:t>Click to edit Master subtitle style</a:t>
            </a:r>
            <a:endParaRPr lang="en-GB"/>
          </a:p>
        </p:txBody>
      </p:sp>
      <p:pic>
        <p:nvPicPr>
          <p:cNvPr id="2050" name="Picture 2" descr="DECC_CYAN_AW"/>
          <p:cNvPicPr>
            <a:picLocks noChangeAspect="1" noChangeArrowheads="1"/>
          </p:cNvPicPr>
          <p:nvPr userDrawn="1"/>
        </p:nvPicPr>
        <p:blipFill>
          <a:blip r:embed="rId3" cstate="print"/>
          <a:srcRect/>
          <a:stretch>
            <a:fillRect/>
          </a:stretch>
        </p:blipFill>
        <p:spPr bwMode="auto">
          <a:xfrm>
            <a:off x="7452320" y="188640"/>
            <a:ext cx="1485900" cy="990600"/>
          </a:xfrm>
          <a:prstGeom prst="rect">
            <a:avLst/>
          </a:prstGeom>
          <a:noFill/>
          <a:ln w="9525">
            <a:noFill/>
            <a:miter lim="800000"/>
            <a:headEnd/>
            <a:tailEnd/>
          </a:ln>
        </p:spPr>
      </p:pic>
      <p:sp>
        <p:nvSpPr>
          <p:cNvPr id="2" name="TextBox 1"/>
          <p:cNvSpPr txBox="1"/>
          <p:nvPr userDrawn="1"/>
        </p:nvSpPr>
        <p:spPr>
          <a:xfrm>
            <a:off x="1907704" y="6309320"/>
            <a:ext cx="5400600" cy="523220"/>
          </a:xfrm>
          <a:prstGeom prst="rect">
            <a:avLst/>
          </a:prstGeom>
          <a:noFill/>
        </p:spPr>
        <p:txBody>
          <a:bodyPr wrap="square" rtlCol="0">
            <a:spAutoFit/>
          </a:bodyPr>
          <a:lstStyle/>
          <a:p>
            <a:pPr marL="0" marR="0" indent="0" algn="l" defTabSz="914400" rtl="0" eaLnBrk="1" fontAlgn="base" latinLnBrk="0" hangingPunct="1">
              <a:lnSpc>
                <a:spcPct val="100000"/>
              </a:lnSpc>
              <a:spcBef>
                <a:spcPct val="0"/>
              </a:spcBef>
              <a:spcAft>
                <a:spcPct val="0"/>
              </a:spcAft>
              <a:buClrTx/>
              <a:buSzTx/>
              <a:buFontTx/>
              <a:buNone/>
              <a:tabLst/>
              <a:defRPr/>
            </a:pPr>
            <a:r>
              <a:rPr lang="en-GB" sz="1000" b="1" i="1" kern="1200" dirty="0" smtClean="0">
                <a:solidFill>
                  <a:schemeClr val="tx1"/>
                </a:solidFill>
                <a:effectLst/>
                <a:latin typeface="Arial" pitchFamily="34" charset="0"/>
                <a:ea typeface="+mn-ea"/>
                <a:cs typeface="+mn-cs"/>
              </a:rPr>
              <a:t>EMR Expert Group papers are not a statement of Government policy or policy intent</a:t>
            </a:r>
            <a:endParaRPr lang="en-GB" sz="1000" i="1" kern="1200" dirty="0" smtClean="0">
              <a:solidFill>
                <a:schemeClr val="tx1"/>
              </a:solidFill>
              <a:effectLst/>
              <a:latin typeface="Arial" pitchFamily="34" charset="0"/>
              <a:ea typeface="+mn-ea"/>
              <a:cs typeface="+mn-cs"/>
            </a:endParaRPr>
          </a:p>
          <a:p>
            <a:endParaRPr lang="en-GB"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6688" y="142875"/>
            <a:ext cx="1871662" cy="5878513"/>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900113" y="142875"/>
            <a:ext cx="5464175" cy="587851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4" name="Rectangle 3"/>
          <p:cNvSpPr>
            <a:spLocks noGrp="1" noChangeArrowheads="1"/>
          </p:cNvSpPr>
          <p:nvPr userDrawn="1">
            <p:ph type="body" idx="1"/>
          </p:nvPr>
        </p:nvSpPr>
        <p:spPr>
          <a:xfrm>
            <a:off x="900113" y="1844675"/>
            <a:ext cx="6616700" cy="4032250"/>
          </a:xfrm>
          <a:solidFill>
            <a:schemeClr val="bg1"/>
          </a:solidFill>
        </p:spPr>
        <p:txBody>
          <a:bodyPr/>
          <a:lstStyle/>
          <a:p>
            <a:pPr marL="0" indent="0">
              <a:buFontTx/>
              <a:buNone/>
            </a:pPr>
            <a:r>
              <a:rPr lang="en-GB" sz="3600" dirty="0">
                <a:solidFill>
                  <a:srgbClr val="00AEEF"/>
                </a:solidFill>
              </a:rPr>
              <a:t>HEADING</a:t>
            </a:r>
            <a:br>
              <a:rPr lang="en-GB" sz="3600" dirty="0">
                <a:solidFill>
                  <a:srgbClr val="00AEEF"/>
                </a:solidFill>
              </a:rPr>
            </a:br>
            <a:r>
              <a:rPr lang="en-GB" sz="3300" dirty="0"/>
              <a:t>Text</a:t>
            </a:r>
          </a:p>
          <a:p>
            <a:pPr marL="0" indent="0"/>
            <a:endParaRPr lang="en-GB" sz="2200" dirty="0"/>
          </a:p>
        </p:txBody>
      </p:sp>
      <p:sp>
        <p:nvSpPr>
          <p:cNvPr id="5" name="Rectangle 2"/>
          <p:cNvSpPr>
            <a:spLocks noGrp="1" noChangeArrowheads="1"/>
          </p:cNvSpPr>
          <p:nvPr userDrawn="1">
            <p:ph type="title"/>
          </p:nvPr>
        </p:nvSpPr>
        <p:spPr>
          <a:xfrm>
            <a:off x="900113" y="171450"/>
            <a:ext cx="5400675" cy="504825"/>
          </a:xfrm>
        </p:spPr>
        <p:txBody>
          <a:bodyPr/>
          <a:lstStyle/>
          <a:p>
            <a:r>
              <a:rPr lang="en-GB" dirty="0"/>
              <a:t>CLICK TO ADD TITLE</a:t>
            </a:r>
          </a:p>
        </p:txBody>
      </p:sp>
      <p:sp>
        <p:nvSpPr>
          <p:cNvPr id="2" name="TextBox 1"/>
          <p:cNvSpPr txBox="1"/>
          <p:nvPr userDrawn="1"/>
        </p:nvSpPr>
        <p:spPr>
          <a:xfrm>
            <a:off x="1043608" y="6237312"/>
            <a:ext cx="6408712" cy="507831"/>
          </a:xfrm>
          <a:prstGeom prst="rect">
            <a:avLst/>
          </a:prstGeom>
          <a:noFill/>
        </p:spPr>
        <p:txBody>
          <a:bodyPr wrap="square" rtlCol="0">
            <a:spAutoFit/>
          </a:bodyPr>
          <a:lstStyle/>
          <a:p>
            <a:pPr marL="0" marR="0" indent="0" algn="ctr" defTabSz="914400" rtl="0" eaLnBrk="1" fontAlgn="base" latinLnBrk="0" hangingPunct="1">
              <a:lnSpc>
                <a:spcPct val="100000"/>
              </a:lnSpc>
              <a:spcBef>
                <a:spcPct val="0"/>
              </a:spcBef>
              <a:spcAft>
                <a:spcPct val="0"/>
              </a:spcAft>
              <a:buClrTx/>
              <a:buSzTx/>
              <a:buFontTx/>
              <a:buNone/>
              <a:tabLst/>
              <a:defRPr/>
            </a:pPr>
            <a:r>
              <a:rPr lang="en-GB" sz="900" b="1" i="1" kern="1200" dirty="0" smtClean="0">
                <a:solidFill>
                  <a:schemeClr val="tx1"/>
                </a:solidFill>
                <a:effectLst/>
                <a:latin typeface="Arial" pitchFamily="34" charset="0"/>
                <a:ea typeface="+mn-ea"/>
                <a:cs typeface="+mn-cs"/>
              </a:rPr>
              <a:t>EMR Expert Group papers are not a statement of Government policy or policy intent</a:t>
            </a:r>
            <a:endParaRPr lang="en-GB" sz="900" i="1" kern="1200" dirty="0" smtClean="0">
              <a:solidFill>
                <a:schemeClr val="tx1"/>
              </a:solidFill>
              <a:effectLst/>
              <a:latin typeface="Arial" pitchFamily="34" charset="0"/>
              <a:ea typeface="+mn-ea"/>
              <a:cs typeface="+mn-cs"/>
            </a:endParaRPr>
          </a:p>
          <a:p>
            <a:endParaRPr lang="en-GB"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900113" y="1989138"/>
            <a:ext cx="3667125" cy="403225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719638" y="1989138"/>
            <a:ext cx="3668712" cy="403225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31" name="Picture 7" descr="front com"/>
          <p:cNvPicPr>
            <a:picLocks noChangeAspect="1" noChangeArrowheads="1"/>
          </p:cNvPicPr>
          <p:nvPr userDrawn="1"/>
        </p:nvPicPr>
        <p:blipFill>
          <a:blip r:embed="rId13" cstate="print"/>
          <a:srcRect l="8195" t="20126" r="7840" b="77693"/>
          <a:stretch>
            <a:fillRect/>
          </a:stretch>
        </p:blipFill>
        <p:spPr bwMode="auto">
          <a:xfrm>
            <a:off x="0" y="1268760"/>
            <a:ext cx="9144000" cy="167928"/>
          </a:xfrm>
          <a:prstGeom prst="rect">
            <a:avLst/>
          </a:prstGeom>
          <a:noFill/>
        </p:spPr>
      </p:pic>
      <p:sp>
        <p:nvSpPr>
          <p:cNvPr id="1026" name="Rectangle 2"/>
          <p:cNvSpPr>
            <a:spLocks noGrp="1" noChangeArrowheads="1"/>
          </p:cNvSpPr>
          <p:nvPr>
            <p:ph type="title"/>
          </p:nvPr>
        </p:nvSpPr>
        <p:spPr bwMode="auto">
          <a:xfrm>
            <a:off x="900113" y="142875"/>
            <a:ext cx="5400675" cy="5048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title style</a:t>
            </a:r>
            <a:endParaRPr lang="en-GB" smtClean="0"/>
          </a:p>
        </p:txBody>
      </p:sp>
      <p:sp>
        <p:nvSpPr>
          <p:cNvPr id="1027" name="Rectangle 3"/>
          <p:cNvSpPr>
            <a:spLocks noGrp="1" noChangeArrowheads="1"/>
          </p:cNvSpPr>
          <p:nvPr>
            <p:ph type="body" idx="1"/>
          </p:nvPr>
        </p:nvSpPr>
        <p:spPr bwMode="auto">
          <a:xfrm>
            <a:off x="900113" y="1989138"/>
            <a:ext cx="7488237" cy="4032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smtClean="0"/>
          </a:p>
        </p:txBody>
      </p:sp>
      <p:pic>
        <p:nvPicPr>
          <p:cNvPr id="2" name="Picture 2" descr="DECC_CYAN_AW"/>
          <p:cNvPicPr>
            <a:picLocks noChangeAspect="1" noChangeArrowheads="1"/>
          </p:cNvPicPr>
          <p:nvPr userDrawn="1"/>
        </p:nvPicPr>
        <p:blipFill>
          <a:blip r:embed="rId14" cstate="print"/>
          <a:srcRect/>
          <a:stretch>
            <a:fillRect/>
          </a:stretch>
        </p:blipFill>
        <p:spPr bwMode="auto">
          <a:xfrm>
            <a:off x="7452320" y="188640"/>
            <a:ext cx="1485900" cy="990600"/>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dt="0"/>
  <p:txStyles>
    <p:titleStyle>
      <a:lvl1pPr algn="l" rtl="0" eaLnBrk="1" fontAlgn="base" hangingPunct="1">
        <a:spcBef>
          <a:spcPct val="0"/>
        </a:spcBef>
        <a:spcAft>
          <a:spcPct val="0"/>
        </a:spcAft>
        <a:defRPr sz="2200" b="1">
          <a:solidFill>
            <a:srgbClr val="7B7979"/>
          </a:solidFill>
          <a:latin typeface="+mj-lt"/>
          <a:ea typeface="+mj-ea"/>
          <a:cs typeface="+mj-cs"/>
        </a:defRPr>
      </a:lvl1pPr>
      <a:lvl2pPr algn="l" rtl="0" eaLnBrk="1" fontAlgn="base" hangingPunct="1">
        <a:spcBef>
          <a:spcPct val="0"/>
        </a:spcBef>
        <a:spcAft>
          <a:spcPct val="0"/>
        </a:spcAft>
        <a:defRPr sz="2200" b="1">
          <a:solidFill>
            <a:srgbClr val="7B7979"/>
          </a:solidFill>
          <a:latin typeface="Arial" pitchFamily="34" charset="0"/>
        </a:defRPr>
      </a:lvl2pPr>
      <a:lvl3pPr algn="l" rtl="0" eaLnBrk="1" fontAlgn="base" hangingPunct="1">
        <a:spcBef>
          <a:spcPct val="0"/>
        </a:spcBef>
        <a:spcAft>
          <a:spcPct val="0"/>
        </a:spcAft>
        <a:defRPr sz="2200" b="1">
          <a:solidFill>
            <a:srgbClr val="7B7979"/>
          </a:solidFill>
          <a:latin typeface="Arial" pitchFamily="34" charset="0"/>
        </a:defRPr>
      </a:lvl3pPr>
      <a:lvl4pPr algn="l" rtl="0" eaLnBrk="1" fontAlgn="base" hangingPunct="1">
        <a:spcBef>
          <a:spcPct val="0"/>
        </a:spcBef>
        <a:spcAft>
          <a:spcPct val="0"/>
        </a:spcAft>
        <a:defRPr sz="2200" b="1">
          <a:solidFill>
            <a:srgbClr val="7B7979"/>
          </a:solidFill>
          <a:latin typeface="Arial" pitchFamily="34" charset="0"/>
        </a:defRPr>
      </a:lvl4pPr>
      <a:lvl5pPr algn="l" rtl="0" eaLnBrk="1" fontAlgn="base" hangingPunct="1">
        <a:spcBef>
          <a:spcPct val="0"/>
        </a:spcBef>
        <a:spcAft>
          <a:spcPct val="0"/>
        </a:spcAft>
        <a:defRPr sz="2200" b="1">
          <a:solidFill>
            <a:srgbClr val="7B7979"/>
          </a:solidFill>
          <a:latin typeface="Arial" pitchFamily="34" charset="0"/>
        </a:defRPr>
      </a:lvl5pPr>
      <a:lvl6pPr marL="457200" algn="l" rtl="0" eaLnBrk="1" fontAlgn="base" hangingPunct="1">
        <a:spcBef>
          <a:spcPct val="0"/>
        </a:spcBef>
        <a:spcAft>
          <a:spcPct val="0"/>
        </a:spcAft>
        <a:defRPr sz="2200" b="1">
          <a:solidFill>
            <a:srgbClr val="7B7979"/>
          </a:solidFill>
          <a:latin typeface="Arial" pitchFamily="34" charset="0"/>
        </a:defRPr>
      </a:lvl6pPr>
      <a:lvl7pPr marL="914400" algn="l" rtl="0" eaLnBrk="1" fontAlgn="base" hangingPunct="1">
        <a:spcBef>
          <a:spcPct val="0"/>
        </a:spcBef>
        <a:spcAft>
          <a:spcPct val="0"/>
        </a:spcAft>
        <a:defRPr sz="2200" b="1">
          <a:solidFill>
            <a:srgbClr val="7B7979"/>
          </a:solidFill>
          <a:latin typeface="Arial" pitchFamily="34" charset="0"/>
        </a:defRPr>
      </a:lvl7pPr>
      <a:lvl8pPr marL="1371600" algn="l" rtl="0" eaLnBrk="1" fontAlgn="base" hangingPunct="1">
        <a:spcBef>
          <a:spcPct val="0"/>
        </a:spcBef>
        <a:spcAft>
          <a:spcPct val="0"/>
        </a:spcAft>
        <a:defRPr sz="2200" b="1">
          <a:solidFill>
            <a:srgbClr val="7B7979"/>
          </a:solidFill>
          <a:latin typeface="Arial" pitchFamily="34" charset="0"/>
        </a:defRPr>
      </a:lvl8pPr>
      <a:lvl9pPr marL="1828800" algn="l" rtl="0" eaLnBrk="1" fontAlgn="base" hangingPunct="1">
        <a:spcBef>
          <a:spcPct val="0"/>
        </a:spcBef>
        <a:spcAft>
          <a:spcPct val="0"/>
        </a:spcAft>
        <a:defRPr sz="2200" b="1">
          <a:solidFill>
            <a:srgbClr val="7B7979"/>
          </a:solidFill>
          <a:latin typeface="Arial" pitchFamily="34" charset="0"/>
        </a:defRPr>
      </a:lvl9pPr>
    </p:titleStyle>
    <p:bodyStyle>
      <a:lvl1pPr marL="342900" indent="-342900" algn="l" rtl="0" eaLnBrk="1" fontAlgn="base" hangingPunct="1">
        <a:spcBef>
          <a:spcPct val="20000"/>
        </a:spcBef>
        <a:spcAft>
          <a:spcPct val="0"/>
        </a:spcAft>
        <a:buChar char="•"/>
        <a:defRPr sz="1700">
          <a:solidFill>
            <a:srgbClr val="7B7979"/>
          </a:solidFill>
          <a:latin typeface="+mn-lt"/>
          <a:ea typeface="+mn-ea"/>
          <a:cs typeface="+mn-cs"/>
        </a:defRPr>
      </a:lvl1pPr>
      <a:lvl2pPr marL="742950" indent="-285750" algn="l" rtl="0" eaLnBrk="1" fontAlgn="base" hangingPunct="1">
        <a:spcBef>
          <a:spcPct val="20000"/>
        </a:spcBef>
        <a:spcAft>
          <a:spcPct val="0"/>
        </a:spcAft>
        <a:buChar char="–"/>
        <a:defRPr sz="1700">
          <a:solidFill>
            <a:srgbClr val="7B7979"/>
          </a:solidFill>
          <a:latin typeface="+mn-lt"/>
        </a:defRPr>
      </a:lvl2pPr>
      <a:lvl3pPr marL="1143000" indent="-228600" algn="l" rtl="0" eaLnBrk="1" fontAlgn="base" hangingPunct="1">
        <a:spcBef>
          <a:spcPct val="20000"/>
        </a:spcBef>
        <a:spcAft>
          <a:spcPct val="0"/>
        </a:spcAft>
        <a:buChar char="•"/>
        <a:defRPr sz="1700">
          <a:solidFill>
            <a:srgbClr val="7B7979"/>
          </a:solidFill>
          <a:latin typeface="+mn-lt"/>
        </a:defRPr>
      </a:lvl3pPr>
      <a:lvl4pPr marL="1600200" indent="-228600" algn="l" rtl="0" eaLnBrk="1" fontAlgn="base" hangingPunct="1">
        <a:spcBef>
          <a:spcPct val="20000"/>
        </a:spcBef>
        <a:spcAft>
          <a:spcPct val="0"/>
        </a:spcAft>
        <a:buChar char="–"/>
        <a:defRPr sz="1700">
          <a:solidFill>
            <a:srgbClr val="7B7979"/>
          </a:solidFill>
          <a:latin typeface="+mn-lt"/>
        </a:defRPr>
      </a:lvl4pPr>
      <a:lvl5pPr marL="2057400" indent="-228600" algn="l" rtl="0" eaLnBrk="1" fontAlgn="base" hangingPunct="1">
        <a:spcBef>
          <a:spcPct val="20000"/>
        </a:spcBef>
        <a:spcAft>
          <a:spcPct val="0"/>
        </a:spcAft>
        <a:buChar char="»"/>
        <a:defRPr sz="1700">
          <a:solidFill>
            <a:srgbClr val="7B7979"/>
          </a:solidFill>
          <a:latin typeface="+mn-lt"/>
        </a:defRPr>
      </a:lvl5pPr>
      <a:lvl6pPr marL="2514600" indent="-228600" algn="l" rtl="0" eaLnBrk="1" fontAlgn="base" hangingPunct="1">
        <a:spcBef>
          <a:spcPct val="20000"/>
        </a:spcBef>
        <a:spcAft>
          <a:spcPct val="0"/>
        </a:spcAft>
        <a:buChar char="»"/>
        <a:defRPr sz="1700">
          <a:solidFill>
            <a:srgbClr val="7B7979"/>
          </a:solidFill>
          <a:latin typeface="+mn-lt"/>
        </a:defRPr>
      </a:lvl6pPr>
      <a:lvl7pPr marL="2971800" indent="-228600" algn="l" rtl="0" eaLnBrk="1" fontAlgn="base" hangingPunct="1">
        <a:spcBef>
          <a:spcPct val="20000"/>
        </a:spcBef>
        <a:spcAft>
          <a:spcPct val="0"/>
        </a:spcAft>
        <a:buChar char="»"/>
        <a:defRPr sz="1700">
          <a:solidFill>
            <a:srgbClr val="7B7979"/>
          </a:solidFill>
          <a:latin typeface="+mn-lt"/>
        </a:defRPr>
      </a:lvl7pPr>
      <a:lvl8pPr marL="3429000" indent="-228600" algn="l" rtl="0" eaLnBrk="1" fontAlgn="base" hangingPunct="1">
        <a:spcBef>
          <a:spcPct val="20000"/>
        </a:spcBef>
        <a:spcAft>
          <a:spcPct val="0"/>
        </a:spcAft>
        <a:buChar char="»"/>
        <a:defRPr sz="1700">
          <a:solidFill>
            <a:srgbClr val="7B7979"/>
          </a:solidFill>
          <a:latin typeface="+mn-lt"/>
        </a:defRPr>
      </a:lvl8pPr>
      <a:lvl9pPr marL="3886200" indent="-228600" algn="l" rtl="0" eaLnBrk="1" fontAlgn="base" hangingPunct="1">
        <a:spcBef>
          <a:spcPct val="20000"/>
        </a:spcBef>
        <a:spcAft>
          <a:spcPct val="0"/>
        </a:spcAft>
        <a:buChar char="»"/>
        <a:defRPr sz="1700">
          <a:solidFill>
            <a:srgbClr val="7B7979"/>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a:spLocks noGrp="1"/>
          </p:cNvSpPr>
          <p:nvPr>
            <p:ph type="ctrTitle"/>
          </p:nvPr>
        </p:nvSpPr>
        <p:spPr>
          <a:xfrm>
            <a:off x="971600" y="2564904"/>
            <a:ext cx="7772400" cy="1060448"/>
          </a:xfrm>
        </p:spPr>
        <p:txBody>
          <a:bodyPr/>
          <a:lstStyle/>
          <a:p>
            <a:r>
              <a:rPr lang="en-GB" sz="2800" dirty="0" smtClean="0"/>
              <a:t>EMR Expert Groups</a:t>
            </a:r>
          </a:p>
        </p:txBody>
      </p:sp>
      <p:sp>
        <p:nvSpPr>
          <p:cNvPr id="7" name="Subtitle 2"/>
          <p:cNvSpPr>
            <a:spLocks noGrp="1"/>
          </p:cNvSpPr>
          <p:nvPr>
            <p:ph type="subTitle" idx="1"/>
          </p:nvPr>
        </p:nvSpPr>
        <p:spPr bwMode="auto">
          <a:xfrm>
            <a:off x="971600" y="3212976"/>
            <a:ext cx="7889530" cy="1222426"/>
          </a:xfrm>
          <a:noFill/>
          <a:ln>
            <a:miter lim="800000"/>
            <a:headEnd/>
            <a:tailEnd/>
          </a:ln>
        </p:spPr>
        <p:txBody>
          <a:bodyPr vert="horz" wrap="square" lIns="91440" tIns="45720" rIns="91440" bIns="45720" numCol="1" anchor="t" anchorCtr="0" compatLnSpc="1">
            <a:prstTxWarp prst="textNoShape">
              <a:avLst/>
            </a:prstTxWarp>
          </a:bodyPr>
          <a:lstStyle/>
          <a:p>
            <a:r>
              <a:rPr lang="en-GB" sz="2400" dirty="0" smtClean="0"/>
              <a:t/>
            </a:r>
            <a:br>
              <a:rPr lang="en-GB" sz="2400" dirty="0" smtClean="0"/>
            </a:br>
            <a:r>
              <a:rPr lang="en-GB" sz="2400" dirty="0" smtClean="0"/>
              <a:t>Collaborative Development</a:t>
            </a:r>
            <a:endParaRPr lang="en-GB" sz="1400" dirty="0" smtClean="0">
              <a:solidFill>
                <a:srgbClr val="FF0000"/>
              </a:solidFill>
            </a:endParaRPr>
          </a:p>
          <a:p>
            <a:pPr eaLnBrk="1" hangingPunct="1"/>
            <a:endParaRPr lang="en-GB" sz="2400" dirty="0" smtClean="0"/>
          </a:p>
        </p:txBody>
      </p:sp>
      <p:graphicFrame>
        <p:nvGraphicFramePr>
          <p:cNvPr id="8" name="Table 7"/>
          <p:cNvGraphicFramePr>
            <a:graphicFrameLocks noGrp="1"/>
          </p:cNvGraphicFramePr>
          <p:nvPr>
            <p:extLst>
              <p:ext uri="{D42A27DB-BD31-4B8C-83A1-F6EECF244321}">
                <p14:modId xmlns:p14="http://schemas.microsoft.com/office/powerpoint/2010/main" xmlns="" val="2572294482"/>
              </p:ext>
            </p:extLst>
          </p:nvPr>
        </p:nvGraphicFramePr>
        <p:xfrm>
          <a:off x="971600" y="4653136"/>
          <a:ext cx="3816424" cy="586628"/>
        </p:xfrm>
        <a:graphic>
          <a:graphicData uri="http://schemas.openxmlformats.org/drawingml/2006/table">
            <a:tbl>
              <a:tblPr>
                <a:tableStyleId>{5C22544A-7EE6-4342-B048-85BDC9FD1C3A}</a:tableStyleId>
              </a:tblPr>
              <a:tblGrid>
                <a:gridCol w="3816424"/>
              </a:tblGrid>
              <a:tr h="586628">
                <a:tc>
                  <a:txBody>
                    <a:bodyPr/>
                    <a:lstStyle/>
                    <a:p>
                      <a:r>
                        <a:rPr lang="en-GB" sz="1100" dirty="0" smtClean="0">
                          <a:solidFill>
                            <a:schemeClr val="bg1"/>
                          </a:solidFill>
                        </a:rPr>
                        <a:t>Emily Veitch, EMR Stakeholder Manager</a:t>
                      </a:r>
                    </a:p>
                    <a:p>
                      <a:r>
                        <a:rPr lang="en-GB" sz="1100" dirty="0" smtClean="0">
                          <a:solidFill>
                            <a:schemeClr val="bg1"/>
                          </a:solidFill>
                        </a:rPr>
                        <a:t>9</a:t>
                      </a:r>
                      <a:r>
                        <a:rPr lang="en-GB" sz="1100" baseline="30000" dirty="0" smtClean="0">
                          <a:solidFill>
                            <a:schemeClr val="bg1"/>
                          </a:solidFill>
                        </a:rPr>
                        <a:t>th</a:t>
                      </a:r>
                      <a:r>
                        <a:rPr lang="en-GB" sz="1100" dirty="0" smtClean="0">
                          <a:solidFill>
                            <a:schemeClr val="bg1"/>
                          </a:solidFill>
                        </a:rPr>
                        <a:t> May</a:t>
                      </a:r>
                      <a:r>
                        <a:rPr lang="en-GB" sz="1100" baseline="0" dirty="0" smtClean="0">
                          <a:solidFill>
                            <a:schemeClr val="bg1"/>
                          </a:solidFill>
                        </a:rPr>
                        <a:t> 2013</a:t>
                      </a:r>
                      <a:endParaRPr lang="en-GB" sz="1100" dirty="0" smtClean="0">
                        <a:solidFill>
                          <a:schemeClr val="bg1"/>
                        </a:solidFill>
                      </a:endParaRPr>
                    </a:p>
                  </a:txBody>
                  <a:tcPr marL="84406" marR="84406">
                    <a:lnL w="12700" cmpd="sng">
                      <a:noFill/>
                    </a:lnL>
                    <a:lnR w="12700" cmpd="sng">
                      <a:noFill/>
                    </a:lnR>
                    <a:lnT w="12700" cmpd="sng">
                      <a:noFill/>
                    </a:lnT>
                    <a:lnB w="12700" cmpd="sng">
                      <a:noFill/>
                    </a:lnB>
                    <a:lnTlToBr w="12700" cmpd="sng">
                      <a:noFill/>
                      <a:prstDash val="solid"/>
                    </a:lnTlToBr>
                    <a:lnBlToTr w="12700" cmpd="sng">
                      <a:noFill/>
                      <a:prstDash val="solid"/>
                    </a:lnBlToTr>
                    <a:noFill/>
                  </a:tcPr>
                </a:tc>
              </a:tr>
            </a:tbl>
          </a:graphicData>
        </a:graphic>
      </p:graphicFrame>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a:xfrm>
            <a:off x="900112" y="1844674"/>
            <a:ext cx="6696223" cy="4320629"/>
          </a:xfrm>
        </p:spPr>
        <p:txBody>
          <a:bodyPr/>
          <a:lstStyle/>
          <a:p>
            <a:r>
              <a:rPr lang="en-GB" sz="1600" dirty="0" smtClean="0"/>
              <a:t>In response to interest from industry, we are keen to provide some more clarity on proposed plans for the transition from EMR design to implementation.</a:t>
            </a:r>
          </a:p>
          <a:p>
            <a:pPr marL="0" indent="0">
              <a:buNone/>
            </a:pPr>
            <a:endParaRPr lang="en-GB" sz="1600" dirty="0" smtClean="0"/>
          </a:p>
          <a:p>
            <a:r>
              <a:rPr lang="en-GB" sz="1600" dirty="0" smtClean="0"/>
              <a:t>We </a:t>
            </a:r>
            <a:r>
              <a:rPr lang="en-GB" sz="1600" dirty="0"/>
              <a:t>envisage that a stage of collaborative development between DECC, its delivery partners and industry will be required to ensure readiness for implementation of EMR by mid-2014</a:t>
            </a:r>
            <a:r>
              <a:rPr lang="en-GB" sz="1600" dirty="0" smtClean="0"/>
              <a:t>.</a:t>
            </a:r>
          </a:p>
          <a:p>
            <a:pPr marL="0" indent="0">
              <a:buNone/>
            </a:pPr>
            <a:endParaRPr lang="en-GB" sz="1600" dirty="0"/>
          </a:p>
          <a:p>
            <a:r>
              <a:rPr lang="en-GB" sz="1600" dirty="0" smtClean="0"/>
              <a:t>This </a:t>
            </a:r>
            <a:r>
              <a:rPr lang="en-GB" sz="1600" dirty="0"/>
              <a:t>stage will ensure deliverability of the designs by asking industry to work with DECC and delivery partners on developing the designs towards implementation. </a:t>
            </a:r>
            <a:endParaRPr lang="en-GB" sz="1600" dirty="0" smtClean="0"/>
          </a:p>
          <a:p>
            <a:pPr marL="0" indent="0">
              <a:buNone/>
            </a:pPr>
            <a:endParaRPr lang="en-GB" sz="1600" dirty="0"/>
          </a:p>
          <a:p>
            <a:r>
              <a:rPr lang="en-GB" sz="1600" dirty="0" smtClean="0"/>
              <a:t>Our </a:t>
            </a:r>
            <a:r>
              <a:rPr lang="en-GB" sz="1600" dirty="0"/>
              <a:t>expectation is that through this process industry participants will become familiar enough with how EMR will work to enable them invest in changing internal systems and processes to ensure they are ‘EMR-ready’ by mid-2014.</a:t>
            </a:r>
          </a:p>
          <a:p>
            <a:pPr marL="0" indent="0">
              <a:buNone/>
            </a:pPr>
            <a:endParaRPr lang="en-GB" dirty="0"/>
          </a:p>
          <a:p>
            <a:endParaRPr lang="en-GB" dirty="0"/>
          </a:p>
        </p:txBody>
      </p:sp>
      <p:sp>
        <p:nvSpPr>
          <p:cNvPr id="3" name="Title 2"/>
          <p:cNvSpPr>
            <a:spLocks noGrp="1"/>
          </p:cNvSpPr>
          <p:nvPr>
            <p:ph type="title"/>
          </p:nvPr>
        </p:nvSpPr>
        <p:spPr/>
        <p:txBody>
          <a:bodyPr/>
          <a:lstStyle/>
          <a:p>
            <a:r>
              <a:rPr lang="en-GB" dirty="0" smtClean="0"/>
              <a:t>Background </a:t>
            </a:r>
            <a:r>
              <a:rPr lang="en-GB" dirty="0"/>
              <a:t>– Ensuring industry readiness for EMR implementation</a:t>
            </a:r>
          </a:p>
        </p:txBody>
      </p:sp>
    </p:spTree>
    <p:extLst>
      <p:ext uri="{BB962C8B-B14F-4D97-AF65-F5344CB8AC3E}">
        <p14:creationId xmlns:p14="http://schemas.microsoft.com/office/powerpoint/2010/main" xmlns="" val="171288873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2"/>
          <p:cNvSpPr>
            <a:spLocks noGrp="1"/>
          </p:cNvSpPr>
          <p:nvPr>
            <p:ph type="title"/>
          </p:nvPr>
        </p:nvSpPr>
        <p:spPr>
          <a:xfrm>
            <a:off x="185052" y="202630"/>
            <a:ext cx="5924550" cy="634082"/>
          </a:xfrm>
        </p:spPr>
        <p:txBody>
          <a:bodyPr/>
          <a:lstStyle/>
          <a:p>
            <a:r>
              <a:rPr lang="en-GB" dirty="0" smtClean="0"/>
              <a:t>EMR – policy design to implementation</a:t>
            </a:r>
            <a:r>
              <a:rPr lang="en-GB" dirty="0"/>
              <a:t/>
            </a:r>
            <a:br>
              <a:rPr lang="en-GB" dirty="0"/>
            </a:br>
            <a:endParaRPr lang="en-GB" dirty="0"/>
          </a:p>
        </p:txBody>
      </p:sp>
      <p:graphicFrame>
        <p:nvGraphicFramePr>
          <p:cNvPr id="4" name="Table 3"/>
          <p:cNvGraphicFramePr>
            <a:graphicFrameLocks noGrp="1"/>
          </p:cNvGraphicFramePr>
          <p:nvPr>
            <p:extLst>
              <p:ext uri="{D42A27DB-BD31-4B8C-83A1-F6EECF244321}">
                <p14:modId xmlns:p14="http://schemas.microsoft.com/office/powerpoint/2010/main" xmlns="" val="4194187699"/>
              </p:ext>
            </p:extLst>
          </p:nvPr>
        </p:nvGraphicFramePr>
        <p:xfrm>
          <a:off x="179512" y="836712"/>
          <a:ext cx="8964488" cy="6395397"/>
        </p:xfrm>
        <a:graphic>
          <a:graphicData uri="http://schemas.openxmlformats.org/drawingml/2006/table">
            <a:tbl>
              <a:tblPr firstRow="1" bandRow="1">
                <a:tableStyleId>{5C22544A-7EE6-4342-B048-85BDC9FD1C3A}</a:tableStyleId>
              </a:tblPr>
              <a:tblGrid>
                <a:gridCol w="1120561"/>
                <a:gridCol w="1120561"/>
                <a:gridCol w="1215262"/>
                <a:gridCol w="1080120"/>
                <a:gridCol w="1066301"/>
                <a:gridCol w="1120561"/>
                <a:gridCol w="1120561"/>
                <a:gridCol w="1120561"/>
              </a:tblGrid>
              <a:tr h="458917">
                <a:tc>
                  <a:txBody>
                    <a:bodyPr/>
                    <a:lstStyle/>
                    <a:p>
                      <a:r>
                        <a:rPr lang="en-GB" sz="1400" dirty="0" smtClean="0"/>
                        <a:t>Jan-Mar</a:t>
                      </a:r>
                      <a:r>
                        <a:rPr lang="en-GB" sz="1400" baseline="0" dirty="0" smtClean="0"/>
                        <a:t> 2013</a:t>
                      </a:r>
                      <a:endParaRPr lang="en-GB" sz="1400" dirty="0"/>
                    </a:p>
                  </a:txBody>
                  <a:tcPr/>
                </a:tc>
                <a:tc>
                  <a:txBody>
                    <a:bodyPr/>
                    <a:lstStyle/>
                    <a:p>
                      <a:r>
                        <a:rPr lang="en-GB" sz="1400" dirty="0" smtClean="0"/>
                        <a:t>Apr-Jun2013</a:t>
                      </a:r>
                      <a:endParaRPr lang="en-GB" sz="1400" dirty="0"/>
                    </a:p>
                  </a:txBody>
                  <a:tcPr/>
                </a:tc>
                <a:tc>
                  <a:txBody>
                    <a:bodyPr/>
                    <a:lstStyle/>
                    <a:p>
                      <a:r>
                        <a:rPr lang="en-GB" sz="1400" dirty="0" smtClean="0"/>
                        <a:t>Jul-Sep 2013</a:t>
                      </a:r>
                      <a:endParaRPr lang="en-GB" sz="1400" dirty="0"/>
                    </a:p>
                  </a:txBody>
                  <a:tcPr/>
                </a:tc>
                <a:tc>
                  <a:txBody>
                    <a:bodyPr/>
                    <a:lstStyle/>
                    <a:p>
                      <a:r>
                        <a:rPr lang="en-GB" sz="1400" dirty="0" smtClean="0"/>
                        <a:t>Oct-Dec 2013</a:t>
                      </a:r>
                      <a:endParaRPr lang="en-GB" sz="1400" dirty="0"/>
                    </a:p>
                  </a:txBody>
                  <a:tcPr>
                    <a:lnR w="12700" cap="flat" cmpd="sng" algn="ctr">
                      <a:solidFill>
                        <a:schemeClr val="tx1"/>
                      </a:solidFill>
                      <a:prstDash val="solid"/>
                      <a:round/>
                      <a:headEnd type="none" w="med" len="med"/>
                      <a:tailEnd type="none" w="med" len="med"/>
                    </a:lnR>
                  </a:tcPr>
                </a:tc>
                <a:tc>
                  <a:txBody>
                    <a:bodyPr/>
                    <a:lstStyle/>
                    <a:p>
                      <a:r>
                        <a:rPr lang="en-GB" sz="1400" dirty="0" smtClean="0"/>
                        <a:t>Jan-Mar 2014</a:t>
                      </a:r>
                      <a:endParaRPr lang="en-GB" sz="1400" dirty="0"/>
                    </a:p>
                  </a:txBody>
                  <a:tcPr>
                    <a:lnL w="12700" cap="flat" cmpd="sng" algn="ctr">
                      <a:solidFill>
                        <a:schemeClr val="tx1"/>
                      </a:solidFill>
                      <a:prstDash val="solid"/>
                      <a:round/>
                      <a:headEnd type="none" w="med" len="med"/>
                      <a:tailEnd type="none" w="med" len="med"/>
                    </a:lnL>
                  </a:tcPr>
                </a:tc>
                <a:tc>
                  <a:txBody>
                    <a:bodyPr/>
                    <a:lstStyle/>
                    <a:p>
                      <a:r>
                        <a:rPr lang="en-GB" sz="1400" dirty="0" smtClean="0"/>
                        <a:t>Apr-Jun 2014</a:t>
                      </a:r>
                      <a:endParaRPr lang="en-GB" sz="1400" dirty="0"/>
                    </a:p>
                  </a:txBody>
                  <a:tcPr/>
                </a:tc>
                <a:tc>
                  <a:txBody>
                    <a:bodyPr/>
                    <a:lstStyle/>
                    <a:p>
                      <a:r>
                        <a:rPr lang="en-GB" sz="1400" dirty="0" smtClean="0"/>
                        <a:t>Jul-Sep 2014</a:t>
                      </a:r>
                      <a:endParaRPr lang="en-GB" sz="1400" dirty="0"/>
                    </a:p>
                  </a:txBody>
                  <a:tcPr/>
                </a:tc>
                <a:tc>
                  <a:txBody>
                    <a:bodyPr/>
                    <a:lstStyle/>
                    <a:p>
                      <a:r>
                        <a:rPr lang="en-GB" sz="1400" dirty="0" smtClean="0"/>
                        <a:t>Oct-Dec 2014</a:t>
                      </a:r>
                      <a:endParaRPr lang="en-GB" sz="1400" dirty="0"/>
                    </a:p>
                  </a:txBody>
                  <a:tcPr/>
                </a:tc>
              </a:tr>
              <a:tr h="1384637">
                <a:tc>
                  <a:txBody>
                    <a:bodyPr/>
                    <a:lstStyle/>
                    <a:p>
                      <a:endParaRPr lang="en-GB" dirty="0"/>
                    </a:p>
                  </a:txBody>
                  <a:tcPr/>
                </a:tc>
                <a:tc>
                  <a:txBody>
                    <a:bodyPr/>
                    <a:lstStyle/>
                    <a:p>
                      <a:endParaRPr lang="en-GB" dirty="0"/>
                    </a:p>
                  </a:txBody>
                  <a:tcPr/>
                </a:tc>
                <a:tc>
                  <a:txBody>
                    <a:bodyPr/>
                    <a:lstStyle/>
                    <a:p>
                      <a:endParaRPr lang="en-GB" dirty="0"/>
                    </a:p>
                  </a:txBody>
                  <a:tcPr/>
                </a:tc>
                <a:tc>
                  <a:txBody>
                    <a:bodyPr/>
                    <a:lstStyle/>
                    <a:p>
                      <a:endParaRPr lang="en-GB" dirty="0"/>
                    </a:p>
                  </a:txBody>
                  <a:tcPr>
                    <a:lnR w="12700" cap="flat" cmpd="sng" algn="ctr">
                      <a:solidFill>
                        <a:schemeClr val="tx1"/>
                      </a:solidFill>
                      <a:prstDash val="solid"/>
                      <a:round/>
                      <a:headEnd type="none" w="med" len="med"/>
                      <a:tailEnd type="none" w="med" len="med"/>
                    </a:lnR>
                  </a:tcPr>
                </a:tc>
                <a:tc>
                  <a:txBody>
                    <a:bodyPr/>
                    <a:lstStyle/>
                    <a:p>
                      <a:endParaRPr lang="en-GB" dirty="0"/>
                    </a:p>
                  </a:txBody>
                  <a:tcPr>
                    <a:lnL w="12700" cap="flat" cmpd="sng" algn="ctr">
                      <a:solidFill>
                        <a:schemeClr val="tx1"/>
                      </a:solidFill>
                      <a:prstDash val="solid"/>
                      <a:round/>
                      <a:headEnd type="none" w="med" len="med"/>
                      <a:tailEnd type="none" w="med" len="med"/>
                    </a:lnL>
                  </a:tcPr>
                </a:tc>
                <a:tc>
                  <a:txBody>
                    <a:bodyPr/>
                    <a:lstStyle/>
                    <a:p>
                      <a:endParaRPr lang="en-GB" dirty="0"/>
                    </a:p>
                  </a:txBody>
                  <a:tcPr/>
                </a:tc>
                <a:tc>
                  <a:txBody>
                    <a:bodyPr/>
                    <a:lstStyle/>
                    <a:p>
                      <a:endParaRPr lang="en-GB" dirty="0"/>
                    </a:p>
                  </a:txBody>
                  <a:tcPr/>
                </a:tc>
                <a:tc>
                  <a:txBody>
                    <a:bodyPr/>
                    <a:lstStyle/>
                    <a:p>
                      <a:endParaRPr lang="en-GB" dirty="0"/>
                    </a:p>
                  </a:txBody>
                  <a:tcPr/>
                </a:tc>
              </a:tr>
              <a:tr h="1612830">
                <a:tc>
                  <a:txBody>
                    <a:bodyPr/>
                    <a:lstStyle/>
                    <a:p>
                      <a:endParaRPr lang="en-GB"/>
                    </a:p>
                  </a:txBody>
                  <a:tcPr>
                    <a:solidFill>
                      <a:schemeClr val="accent5"/>
                    </a:solidFill>
                  </a:tcPr>
                </a:tc>
                <a:tc>
                  <a:txBody>
                    <a:bodyPr/>
                    <a:lstStyle/>
                    <a:p>
                      <a:endParaRPr lang="en-GB" dirty="0"/>
                    </a:p>
                  </a:txBody>
                  <a:tcPr>
                    <a:solidFill>
                      <a:schemeClr val="accent5"/>
                    </a:solidFill>
                  </a:tcPr>
                </a:tc>
                <a:tc>
                  <a:txBody>
                    <a:bodyPr/>
                    <a:lstStyle/>
                    <a:p>
                      <a:endParaRPr lang="en-GB"/>
                    </a:p>
                  </a:txBody>
                  <a:tcPr>
                    <a:solidFill>
                      <a:schemeClr val="accent5"/>
                    </a:solidFill>
                  </a:tcPr>
                </a:tc>
                <a:tc>
                  <a:txBody>
                    <a:bodyPr/>
                    <a:lstStyle/>
                    <a:p>
                      <a:endParaRPr lang="en-GB"/>
                    </a:p>
                  </a:txBody>
                  <a:tcPr>
                    <a:lnR w="12700" cap="flat" cmpd="sng" algn="ctr">
                      <a:solidFill>
                        <a:schemeClr val="tx1"/>
                      </a:solidFill>
                      <a:prstDash val="solid"/>
                      <a:round/>
                      <a:headEnd type="none" w="med" len="med"/>
                      <a:tailEnd type="none" w="med" len="med"/>
                    </a:lnR>
                    <a:solidFill>
                      <a:schemeClr val="accent5"/>
                    </a:solidFill>
                  </a:tcPr>
                </a:tc>
                <a:tc>
                  <a:txBody>
                    <a:bodyPr/>
                    <a:lstStyle/>
                    <a:p>
                      <a:endParaRPr lang="en-GB" dirty="0"/>
                    </a:p>
                  </a:txBody>
                  <a:tcPr>
                    <a:lnL w="12700" cap="flat" cmpd="sng" algn="ctr">
                      <a:solidFill>
                        <a:schemeClr val="tx1"/>
                      </a:solidFill>
                      <a:prstDash val="solid"/>
                      <a:round/>
                      <a:headEnd type="none" w="med" len="med"/>
                      <a:tailEnd type="none" w="med" len="med"/>
                    </a:lnL>
                    <a:solidFill>
                      <a:schemeClr val="accent5"/>
                    </a:solidFill>
                  </a:tcPr>
                </a:tc>
                <a:tc>
                  <a:txBody>
                    <a:bodyPr/>
                    <a:lstStyle/>
                    <a:p>
                      <a:endParaRPr lang="en-GB" dirty="0"/>
                    </a:p>
                  </a:txBody>
                  <a:tcPr>
                    <a:solidFill>
                      <a:schemeClr val="accent5"/>
                    </a:solidFill>
                  </a:tcPr>
                </a:tc>
                <a:tc>
                  <a:txBody>
                    <a:bodyPr/>
                    <a:lstStyle/>
                    <a:p>
                      <a:endParaRPr lang="en-GB" dirty="0"/>
                    </a:p>
                  </a:txBody>
                  <a:tcPr>
                    <a:solidFill>
                      <a:schemeClr val="accent5"/>
                    </a:solidFill>
                  </a:tcPr>
                </a:tc>
                <a:tc>
                  <a:txBody>
                    <a:bodyPr/>
                    <a:lstStyle/>
                    <a:p>
                      <a:endParaRPr lang="en-GB" dirty="0"/>
                    </a:p>
                  </a:txBody>
                  <a:tcPr>
                    <a:solidFill>
                      <a:schemeClr val="accent5"/>
                    </a:solidFill>
                  </a:tcPr>
                </a:tc>
              </a:tr>
              <a:tr h="1452925">
                <a:tc>
                  <a:txBody>
                    <a:bodyPr/>
                    <a:lstStyle/>
                    <a:p>
                      <a:endParaRPr lang="en-GB" dirty="0"/>
                    </a:p>
                  </a:txBody>
                  <a:tcPr/>
                </a:tc>
                <a:tc>
                  <a:txBody>
                    <a:bodyPr/>
                    <a:lstStyle/>
                    <a:p>
                      <a:endParaRPr lang="en-GB" dirty="0"/>
                    </a:p>
                  </a:txBody>
                  <a:tcPr/>
                </a:tc>
                <a:tc>
                  <a:txBody>
                    <a:bodyPr/>
                    <a:lstStyle/>
                    <a:p>
                      <a:endParaRPr lang="en-GB" dirty="0"/>
                    </a:p>
                  </a:txBody>
                  <a:tcPr/>
                </a:tc>
                <a:tc>
                  <a:txBody>
                    <a:bodyPr/>
                    <a:lstStyle/>
                    <a:p>
                      <a:endParaRPr lang="en-GB" dirty="0"/>
                    </a:p>
                  </a:txBody>
                  <a:tcPr>
                    <a:lnR w="12700" cap="flat" cmpd="sng" algn="ctr">
                      <a:solidFill>
                        <a:schemeClr val="tx1"/>
                      </a:solidFill>
                      <a:prstDash val="solid"/>
                      <a:round/>
                      <a:headEnd type="none" w="med" len="med"/>
                      <a:tailEnd type="none" w="med" len="med"/>
                    </a:lnR>
                  </a:tcPr>
                </a:tc>
                <a:tc>
                  <a:txBody>
                    <a:bodyPr/>
                    <a:lstStyle/>
                    <a:p>
                      <a:endParaRPr lang="en-GB" dirty="0"/>
                    </a:p>
                  </a:txBody>
                  <a:tcPr>
                    <a:lnL w="12700" cap="flat" cmpd="sng" algn="ctr">
                      <a:solidFill>
                        <a:schemeClr val="tx1"/>
                      </a:solidFill>
                      <a:prstDash val="solid"/>
                      <a:round/>
                      <a:headEnd type="none" w="med" len="med"/>
                      <a:tailEnd type="none" w="med" len="med"/>
                    </a:lnL>
                  </a:tcPr>
                </a:tc>
                <a:tc>
                  <a:txBody>
                    <a:bodyPr/>
                    <a:lstStyle/>
                    <a:p>
                      <a:endParaRPr lang="en-GB" dirty="0"/>
                    </a:p>
                  </a:txBody>
                  <a:tcPr/>
                </a:tc>
                <a:tc>
                  <a:txBody>
                    <a:bodyPr/>
                    <a:lstStyle/>
                    <a:p>
                      <a:endParaRPr lang="en-GB" dirty="0"/>
                    </a:p>
                  </a:txBody>
                  <a:tcPr/>
                </a:tc>
                <a:tc>
                  <a:txBody>
                    <a:bodyPr/>
                    <a:lstStyle/>
                    <a:p>
                      <a:endParaRPr lang="en-GB" dirty="0"/>
                    </a:p>
                  </a:txBody>
                  <a:tcPr/>
                </a:tc>
              </a:tr>
              <a:tr h="1426845">
                <a:tc>
                  <a:txBody>
                    <a:bodyPr/>
                    <a:lstStyle/>
                    <a:p>
                      <a:endParaRPr lang="en-GB" dirty="0"/>
                    </a:p>
                  </a:txBody>
                  <a:tcPr>
                    <a:solidFill>
                      <a:schemeClr val="accent5"/>
                    </a:solidFill>
                  </a:tcPr>
                </a:tc>
                <a:tc>
                  <a:txBody>
                    <a:bodyPr/>
                    <a:lstStyle/>
                    <a:p>
                      <a:endParaRPr lang="en-GB" dirty="0"/>
                    </a:p>
                  </a:txBody>
                  <a:tcPr>
                    <a:solidFill>
                      <a:schemeClr val="accent5"/>
                    </a:solidFill>
                  </a:tcPr>
                </a:tc>
                <a:tc>
                  <a:txBody>
                    <a:bodyPr/>
                    <a:lstStyle/>
                    <a:p>
                      <a:endParaRPr lang="en-GB" dirty="0"/>
                    </a:p>
                  </a:txBody>
                  <a:tcPr>
                    <a:solidFill>
                      <a:schemeClr val="accent5"/>
                    </a:solidFill>
                  </a:tcPr>
                </a:tc>
                <a:tc>
                  <a:txBody>
                    <a:bodyPr/>
                    <a:lstStyle/>
                    <a:p>
                      <a:endParaRPr lang="en-GB" dirty="0"/>
                    </a:p>
                  </a:txBody>
                  <a:tcPr>
                    <a:lnR w="12700" cap="flat" cmpd="sng" algn="ctr">
                      <a:solidFill>
                        <a:schemeClr val="tx1"/>
                      </a:solidFill>
                      <a:prstDash val="solid"/>
                      <a:round/>
                      <a:headEnd type="none" w="med" len="med"/>
                      <a:tailEnd type="none" w="med" len="med"/>
                    </a:lnR>
                    <a:solidFill>
                      <a:schemeClr val="accent5"/>
                    </a:solidFill>
                  </a:tcPr>
                </a:tc>
                <a:tc>
                  <a:txBody>
                    <a:bodyPr/>
                    <a:lstStyle/>
                    <a:p>
                      <a:endParaRPr lang="en-GB" dirty="0"/>
                    </a:p>
                  </a:txBody>
                  <a:tcPr>
                    <a:lnL w="12700" cap="flat" cmpd="sng" algn="ctr">
                      <a:solidFill>
                        <a:schemeClr val="tx1"/>
                      </a:solidFill>
                      <a:prstDash val="solid"/>
                      <a:round/>
                      <a:headEnd type="none" w="med" len="med"/>
                      <a:tailEnd type="none" w="med" len="med"/>
                    </a:lnL>
                    <a:solidFill>
                      <a:schemeClr val="accent5"/>
                    </a:solidFill>
                  </a:tcPr>
                </a:tc>
                <a:tc>
                  <a:txBody>
                    <a:bodyPr/>
                    <a:lstStyle/>
                    <a:p>
                      <a:endParaRPr lang="en-GB" dirty="0"/>
                    </a:p>
                  </a:txBody>
                  <a:tcPr>
                    <a:solidFill>
                      <a:schemeClr val="accent5"/>
                    </a:solidFill>
                  </a:tcPr>
                </a:tc>
                <a:tc>
                  <a:txBody>
                    <a:bodyPr/>
                    <a:lstStyle/>
                    <a:p>
                      <a:endParaRPr lang="en-GB" dirty="0"/>
                    </a:p>
                  </a:txBody>
                  <a:tcPr>
                    <a:solidFill>
                      <a:schemeClr val="accent5"/>
                    </a:solidFill>
                  </a:tcPr>
                </a:tc>
                <a:tc>
                  <a:txBody>
                    <a:bodyPr/>
                    <a:lstStyle/>
                    <a:p>
                      <a:endParaRPr lang="en-GB" dirty="0"/>
                    </a:p>
                  </a:txBody>
                  <a:tcPr>
                    <a:solidFill>
                      <a:schemeClr val="accent5"/>
                    </a:solidFill>
                  </a:tcPr>
                </a:tc>
              </a:tr>
            </a:tbl>
          </a:graphicData>
        </a:graphic>
      </p:graphicFrame>
      <p:sp>
        <p:nvSpPr>
          <p:cNvPr id="9" name="Pentagon 8"/>
          <p:cNvSpPr/>
          <p:nvPr/>
        </p:nvSpPr>
        <p:spPr>
          <a:xfrm>
            <a:off x="179512" y="3284984"/>
            <a:ext cx="4581701" cy="1080120"/>
          </a:xfrm>
          <a:prstGeom prst="homePlate">
            <a:avLst>
              <a:gd name="adj" fmla="val 39778"/>
            </a:avLst>
          </a:prstGeom>
          <a:solidFill>
            <a:srgbClr val="CCFFFF"/>
          </a:solidFill>
          <a:ln>
            <a:solidFill>
              <a:schemeClr val="accent5">
                <a:lumMod val="7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1600" dirty="0" smtClean="0">
                <a:solidFill>
                  <a:schemeClr val="accent1">
                    <a:lumMod val="75000"/>
                  </a:schemeClr>
                </a:solidFill>
              </a:rPr>
              <a:t>Policy design </a:t>
            </a:r>
            <a:r>
              <a:rPr lang="en-GB" sz="1100" dirty="0" err="1" smtClean="0">
                <a:solidFill>
                  <a:schemeClr val="accent1">
                    <a:lumMod val="75000"/>
                  </a:schemeClr>
                </a:solidFill>
              </a:rPr>
              <a:t>odels</a:t>
            </a:r>
            <a:endParaRPr lang="en-GB" dirty="0">
              <a:solidFill>
                <a:schemeClr val="accent1">
                  <a:lumMod val="75000"/>
                </a:schemeClr>
              </a:solidFill>
            </a:endParaRPr>
          </a:p>
        </p:txBody>
      </p:sp>
      <p:sp>
        <p:nvSpPr>
          <p:cNvPr id="10" name="Pentagon 9"/>
          <p:cNvSpPr/>
          <p:nvPr/>
        </p:nvSpPr>
        <p:spPr>
          <a:xfrm>
            <a:off x="2470362" y="4437112"/>
            <a:ext cx="1169876" cy="1296144"/>
          </a:xfrm>
          <a:prstGeom prst="homePlate">
            <a:avLst>
              <a:gd name="adj" fmla="val 27853"/>
            </a:avLst>
          </a:prstGeom>
          <a:solidFill>
            <a:srgbClr val="99CCFF"/>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1400" b="1" dirty="0" smtClean="0">
                <a:solidFill>
                  <a:srgbClr val="0070C0"/>
                </a:solidFill>
              </a:rPr>
              <a:t>Collaborative development </a:t>
            </a:r>
          </a:p>
        </p:txBody>
      </p:sp>
      <p:sp>
        <p:nvSpPr>
          <p:cNvPr id="11" name="Pentagon 10"/>
          <p:cNvSpPr/>
          <p:nvPr/>
        </p:nvSpPr>
        <p:spPr>
          <a:xfrm>
            <a:off x="3599384" y="5877272"/>
            <a:ext cx="3456384" cy="864096"/>
          </a:xfrm>
          <a:prstGeom prst="homePlate">
            <a:avLst>
              <a:gd name="adj" fmla="val 27359"/>
            </a:avLst>
          </a:prstGeom>
          <a:solidFill>
            <a:schemeClr val="accent2">
              <a:lumMod val="20000"/>
              <a:lumOff val="80000"/>
            </a:schemeClr>
          </a:solid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1400" b="1" dirty="0" smtClean="0">
                <a:solidFill>
                  <a:schemeClr val="accent2">
                    <a:lumMod val="60000"/>
                    <a:lumOff val="40000"/>
                  </a:schemeClr>
                </a:solidFill>
              </a:rPr>
              <a:t>Implementation </a:t>
            </a:r>
          </a:p>
          <a:p>
            <a:pPr>
              <a:buFont typeface="Arial" pitchFamily="34" charset="0"/>
              <a:buChar char="•"/>
            </a:pPr>
            <a:endParaRPr lang="en-GB" sz="1100" dirty="0" smtClean="0">
              <a:solidFill>
                <a:schemeClr val="accent2">
                  <a:lumMod val="60000"/>
                  <a:lumOff val="40000"/>
                </a:schemeClr>
              </a:solidFill>
            </a:endParaRPr>
          </a:p>
        </p:txBody>
      </p:sp>
      <p:sp>
        <p:nvSpPr>
          <p:cNvPr id="12" name="Pentagon 11"/>
          <p:cNvSpPr/>
          <p:nvPr/>
        </p:nvSpPr>
        <p:spPr>
          <a:xfrm>
            <a:off x="179512" y="3284984"/>
            <a:ext cx="2339752" cy="1080120"/>
          </a:xfrm>
          <a:prstGeom prst="homePlate">
            <a:avLst>
              <a:gd name="adj" fmla="val 22059"/>
            </a:avLst>
          </a:prstGeom>
          <a:solidFill>
            <a:srgbClr val="CCFFFF"/>
          </a:solidFill>
          <a:ln>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1400" b="1" dirty="0" smtClean="0">
                <a:solidFill>
                  <a:schemeClr val="accent1">
                    <a:lumMod val="50000"/>
                  </a:schemeClr>
                </a:solidFill>
              </a:rPr>
              <a:t>Policy design</a:t>
            </a:r>
          </a:p>
        </p:txBody>
      </p:sp>
      <p:sp>
        <p:nvSpPr>
          <p:cNvPr id="15" name="Pentagon 14"/>
          <p:cNvSpPr/>
          <p:nvPr/>
        </p:nvSpPr>
        <p:spPr>
          <a:xfrm>
            <a:off x="179512" y="1628800"/>
            <a:ext cx="4139952" cy="360040"/>
          </a:xfrm>
          <a:prstGeom prst="homePlat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dirty="0" smtClean="0">
                <a:solidFill>
                  <a:schemeClr val="accent1">
                    <a:lumMod val="50000"/>
                  </a:schemeClr>
                </a:solidFill>
              </a:rPr>
              <a:t>Primary legislation</a:t>
            </a:r>
            <a:endParaRPr lang="en-GB" sz="1400" dirty="0">
              <a:solidFill>
                <a:schemeClr val="accent1">
                  <a:lumMod val="50000"/>
                </a:schemeClr>
              </a:solidFill>
            </a:endParaRPr>
          </a:p>
        </p:txBody>
      </p:sp>
      <p:sp>
        <p:nvSpPr>
          <p:cNvPr id="18" name="Pentagon 17"/>
          <p:cNvSpPr/>
          <p:nvPr/>
        </p:nvSpPr>
        <p:spPr>
          <a:xfrm>
            <a:off x="4751512" y="2060848"/>
            <a:ext cx="2304256" cy="504056"/>
          </a:xfrm>
          <a:prstGeom prst="homePlat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dirty="0" smtClean="0">
                <a:solidFill>
                  <a:schemeClr val="accent1">
                    <a:lumMod val="50000"/>
                  </a:schemeClr>
                </a:solidFill>
              </a:rPr>
              <a:t>Secondary legislation in Parliament</a:t>
            </a:r>
            <a:endParaRPr lang="en-GB" sz="1200" dirty="0">
              <a:solidFill>
                <a:schemeClr val="accent1">
                  <a:lumMod val="50000"/>
                </a:schemeClr>
              </a:solidFill>
            </a:endParaRPr>
          </a:p>
        </p:txBody>
      </p:sp>
      <p:sp>
        <p:nvSpPr>
          <p:cNvPr id="19" name="Pentagon 18"/>
          <p:cNvSpPr/>
          <p:nvPr/>
        </p:nvSpPr>
        <p:spPr>
          <a:xfrm>
            <a:off x="3599384" y="2060848"/>
            <a:ext cx="1152128" cy="504056"/>
          </a:xfrm>
          <a:prstGeom prst="homePlat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000" dirty="0" smtClean="0">
                <a:solidFill>
                  <a:schemeClr val="accent1">
                    <a:lumMod val="50000"/>
                  </a:schemeClr>
                </a:solidFill>
              </a:rPr>
              <a:t>Consultation on secondary legislation</a:t>
            </a:r>
            <a:endParaRPr lang="en-GB" sz="1000" dirty="0">
              <a:solidFill>
                <a:schemeClr val="accent1">
                  <a:lumMod val="50000"/>
                </a:schemeClr>
              </a:solidFill>
            </a:endParaRPr>
          </a:p>
        </p:txBody>
      </p:sp>
      <p:sp>
        <p:nvSpPr>
          <p:cNvPr id="20" name="TextBox 19"/>
          <p:cNvSpPr txBox="1"/>
          <p:nvPr/>
        </p:nvSpPr>
        <p:spPr>
          <a:xfrm>
            <a:off x="179512" y="2204864"/>
            <a:ext cx="2146742" cy="369332"/>
          </a:xfrm>
          <a:prstGeom prst="rect">
            <a:avLst/>
          </a:prstGeom>
          <a:noFill/>
        </p:spPr>
        <p:txBody>
          <a:bodyPr wrap="none" rtlCol="0">
            <a:spAutoFit/>
          </a:bodyPr>
          <a:lstStyle/>
          <a:p>
            <a:r>
              <a:rPr lang="en-GB" dirty="0" smtClean="0"/>
              <a:t>Legislative process</a:t>
            </a:r>
            <a:endParaRPr lang="en-GB" dirty="0"/>
          </a:p>
        </p:txBody>
      </p:sp>
      <p:sp>
        <p:nvSpPr>
          <p:cNvPr id="57" name="TextBox 56"/>
          <p:cNvSpPr txBox="1"/>
          <p:nvPr/>
        </p:nvSpPr>
        <p:spPr>
          <a:xfrm>
            <a:off x="179512" y="5733256"/>
            <a:ext cx="2634054" cy="369332"/>
          </a:xfrm>
          <a:prstGeom prst="rect">
            <a:avLst/>
          </a:prstGeom>
          <a:noFill/>
        </p:spPr>
        <p:txBody>
          <a:bodyPr wrap="none" rtlCol="0">
            <a:spAutoFit/>
          </a:bodyPr>
          <a:lstStyle/>
          <a:p>
            <a:r>
              <a:rPr lang="en-GB" dirty="0" smtClean="0"/>
              <a:t>Implementation process</a:t>
            </a:r>
            <a:endParaRPr lang="en-GB" dirty="0"/>
          </a:p>
        </p:txBody>
      </p:sp>
      <p:sp>
        <p:nvSpPr>
          <p:cNvPr id="58" name="6-Point Star 57"/>
          <p:cNvSpPr/>
          <p:nvPr/>
        </p:nvSpPr>
        <p:spPr>
          <a:xfrm>
            <a:off x="7164288" y="6163976"/>
            <a:ext cx="288032" cy="360040"/>
          </a:xfrm>
          <a:prstGeom prst="star6">
            <a:avLst/>
          </a:prstGeom>
          <a:solidFill>
            <a:schemeClr val="accent2">
              <a:lumMod val="60000"/>
              <a:lumOff val="40000"/>
            </a:schemeClr>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800"/>
          </a:p>
        </p:txBody>
      </p:sp>
      <p:cxnSp>
        <p:nvCxnSpPr>
          <p:cNvPr id="65" name="Straight Arrow Connector 64"/>
          <p:cNvCxnSpPr/>
          <p:nvPr/>
        </p:nvCxnSpPr>
        <p:spPr>
          <a:xfrm>
            <a:off x="179512" y="2780928"/>
            <a:ext cx="2267744" cy="0"/>
          </a:xfrm>
          <a:prstGeom prst="straightConnector1">
            <a:avLst/>
          </a:prstGeom>
          <a:ln w="19050">
            <a:solidFill>
              <a:schemeClr val="accent1">
                <a:lumMod val="50000"/>
              </a:schemeClr>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70" name="TextBox 69"/>
          <p:cNvSpPr txBox="1"/>
          <p:nvPr/>
        </p:nvSpPr>
        <p:spPr>
          <a:xfrm>
            <a:off x="503040" y="2780928"/>
            <a:ext cx="1500732" cy="261610"/>
          </a:xfrm>
          <a:prstGeom prst="rect">
            <a:avLst/>
          </a:prstGeom>
          <a:noFill/>
        </p:spPr>
        <p:txBody>
          <a:bodyPr wrap="none" rtlCol="0">
            <a:spAutoFit/>
          </a:bodyPr>
          <a:lstStyle/>
          <a:p>
            <a:r>
              <a:rPr lang="en-GB" sz="1100" b="1" i="1" dirty="0" smtClean="0">
                <a:solidFill>
                  <a:schemeClr val="accent1">
                    <a:lumMod val="50000"/>
                  </a:schemeClr>
                </a:solidFill>
              </a:rPr>
              <a:t>Policy design stage</a:t>
            </a:r>
            <a:endParaRPr lang="en-GB" sz="1100" b="1" i="1" dirty="0">
              <a:solidFill>
                <a:schemeClr val="accent1">
                  <a:lumMod val="50000"/>
                </a:schemeClr>
              </a:solidFill>
            </a:endParaRPr>
          </a:p>
        </p:txBody>
      </p:sp>
      <p:cxnSp>
        <p:nvCxnSpPr>
          <p:cNvPr id="73" name="Straight Arrow Connector 72"/>
          <p:cNvCxnSpPr/>
          <p:nvPr/>
        </p:nvCxnSpPr>
        <p:spPr>
          <a:xfrm>
            <a:off x="2447256" y="2780928"/>
            <a:ext cx="1224136" cy="0"/>
          </a:xfrm>
          <a:prstGeom prst="straightConnector1">
            <a:avLst/>
          </a:prstGeom>
          <a:ln w="19050">
            <a:solidFill>
              <a:schemeClr val="accent1">
                <a:lumMod val="50000"/>
              </a:schemeClr>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75" name="Straight Arrow Connector 74"/>
          <p:cNvCxnSpPr/>
          <p:nvPr/>
        </p:nvCxnSpPr>
        <p:spPr>
          <a:xfrm>
            <a:off x="3671391" y="2780928"/>
            <a:ext cx="5149081" cy="0"/>
          </a:xfrm>
          <a:prstGeom prst="straightConnector1">
            <a:avLst/>
          </a:prstGeom>
          <a:ln w="19050">
            <a:solidFill>
              <a:schemeClr val="accent1">
                <a:lumMod val="50000"/>
              </a:schemeClr>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77" name="TextBox 76"/>
          <p:cNvSpPr txBox="1"/>
          <p:nvPr/>
        </p:nvSpPr>
        <p:spPr>
          <a:xfrm>
            <a:off x="4716016" y="2780928"/>
            <a:ext cx="3780928" cy="261610"/>
          </a:xfrm>
          <a:prstGeom prst="rect">
            <a:avLst/>
          </a:prstGeom>
          <a:noFill/>
        </p:spPr>
        <p:txBody>
          <a:bodyPr wrap="square" rtlCol="0">
            <a:spAutoFit/>
          </a:bodyPr>
          <a:lstStyle/>
          <a:p>
            <a:r>
              <a:rPr lang="en-GB" sz="1100" b="1" i="1" dirty="0" smtClean="0">
                <a:solidFill>
                  <a:schemeClr val="accent1">
                    <a:lumMod val="50000"/>
                  </a:schemeClr>
                </a:solidFill>
              </a:rPr>
              <a:t>Implementation stage (Oct 2013-Apr 2014)</a:t>
            </a:r>
            <a:endParaRPr lang="en-GB" sz="1100" b="1" i="1" dirty="0">
              <a:solidFill>
                <a:schemeClr val="accent1">
                  <a:lumMod val="50000"/>
                </a:schemeClr>
              </a:solidFill>
            </a:endParaRPr>
          </a:p>
        </p:txBody>
      </p:sp>
      <p:sp>
        <p:nvSpPr>
          <p:cNvPr id="78" name="TextBox 77"/>
          <p:cNvSpPr txBox="1"/>
          <p:nvPr/>
        </p:nvSpPr>
        <p:spPr>
          <a:xfrm>
            <a:off x="2519264" y="2708920"/>
            <a:ext cx="1224136" cy="600164"/>
          </a:xfrm>
          <a:prstGeom prst="rect">
            <a:avLst/>
          </a:prstGeom>
          <a:noFill/>
        </p:spPr>
        <p:txBody>
          <a:bodyPr wrap="square" rtlCol="0">
            <a:spAutoFit/>
          </a:bodyPr>
          <a:lstStyle/>
          <a:p>
            <a:r>
              <a:rPr lang="en-GB" sz="1100" b="1" i="1" dirty="0" smtClean="0">
                <a:solidFill>
                  <a:schemeClr val="accent1">
                    <a:lumMod val="50000"/>
                  </a:schemeClr>
                </a:solidFill>
              </a:rPr>
              <a:t>Collaborative development stage (Jul-Oct) </a:t>
            </a:r>
            <a:endParaRPr lang="en-GB" sz="1100" b="1" i="1" dirty="0">
              <a:solidFill>
                <a:schemeClr val="accent1">
                  <a:lumMod val="50000"/>
                </a:schemeClr>
              </a:solidFill>
            </a:endParaRPr>
          </a:p>
        </p:txBody>
      </p:sp>
      <p:sp>
        <p:nvSpPr>
          <p:cNvPr id="35" name="6-Point Star 34"/>
          <p:cNvSpPr/>
          <p:nvPr/>
        </p:nvSpPr>
        <p:spPr>
          <a:xfrm>
            <a:off x="3743400" y="4929776"/>
            <a:ext cx="288032" cy="360040"/>
          </a:xfrm>
          <a:prstGeom prst="star6">
            <a:avLst/>
          </a:prstGeom>
          <a:solidFill>
            <a:srgbClr val="00AEEF"/>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6" name="TextBox 35"/>
          <p:cNvSpPr txBox="1"/>
          <p:nvPr/>
        </p:nvSpPr>
        <p:spPr>
          <a:xfrm>
            <a:off x="4060182" y="4678909"/>
            <a:ext cx="1080120" cy="861774"/>
          </a:xfrm>
          <a:prstGeom prst="rect">
            <a:avLst/>
          </a:prstGeom>
          <a:noFill/>
        </p:spPr>
        <p:txBody>
          <a:bodyPr wrap="square" rtlCol="0">
            <a:spAutoFit/>
          </a:bodyPr>
          <a:lstStyle/>
          <a:p>
            <a:r>
              <a:rPr lang="en-GB" sz="1000" dirty="0" smtClean="0"/>
              <a:t>Updated baseline design &amp; final implementation proposals</a:t>
            </a:r>
            <a:endParaRPr lang="en-GB" sz="1000" dirty="0"/>
          </a:p>
        </p:txBody>
      </p:sp>
      <p:sp>
        <p:nvSpPr>
          <p:cNvPr id="37" name="6-Point Star 36"/>
          <p:cNvSpPr/>
          <p:nvPr/>
        </p:nvSpPr>
        <p:spPr>
          <a:xfrm>
            <a:off x="2593993" y="3645024"/>
            <a:ext cx="288032" cy="360040"/>
          </a:xfrm>
          <a:prstGeom prst="star6">
            <a:avLst/>
          </a:prstGeom>
          <a:solidFill>
            <a:schemeClr val="accent5"/>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8" name="TextBox 37"/>
          <p:cNvSpPr txBox="1"/>
          <p:nvPr/>
        </p:nvSpPr>
        <p:spPr>
          <a:xfrm>
            <a:off x="2882025" y="3471101"/>
            <a:ext cx="1080120" cy="707886"/>
          </a:xfrm>
          <a:prstGeom prst="rect">
            <a:avLst/>
          </a:prstGeom>
          <a:noFill/>
        </p:spPr>
        <p:txBody>
          <a:bodyPr wrap="square" rtlCol="0">
            <a:spAutoFit/>
          </a:bodyPr>
          <a:lstStyle/>
          <a:p>
            <a:r>
              <a:rPr lang="en-GB" sz="1000" dirty="0" smtClean="0"/>
              <a:t>Draft baseline design &amp; implementation proposals</a:t>
            </a:r>
            <a:endParaRPr lang="en-GB" sz="1000" dirty="0"/>
          </a:p>
        </p:txBody>
      </p:sp>
      <p:sp>
        <p:nvSpPr>
          <p:cNvPr id="34" name="TextBox 33"/>
          <p:cNvSpPr txBox="1"/>
          <p:nvPr/>
        </p:nvSpPr>
        <p:spPr>
          <a:xfrm>
            <a:off x="7452320" y="5993976"/>
            <a:ext cx="1080120" cy="707886"/>
          </a:xfrm>
          <a:prstGeom prst="rect">
            <a:avLst/>
          </a:prstGeom>
          <a:noFill/>
        </p:spPr>
        <p:txBody>
          <a:bodyPr wrap="square" rtlCol="0">
            <a:spAutoFit/>
          </a:bodyPr>
          <a:lstStyle/>
          <a:p>
            <a:r>
              <a:rPr lang="en-GB" sz="1000" dirty="0" smtClean="0"/>
              <a:t>DECC, delivery partners and industry are ‘EMR-Ready’</a:t>
            </a:r>
            <a:endParaRPr lang="en-GB" sz="1000" dirty="0"/>
          </a:p>
        </p:txBody>
      </p:sp>
      <p:sp>
        <p:nvSpPr>
          <p:cNvPr id="25" name="6-Point Star 24"/>
          <p:cNvSpPr/>
          <p:nvPr/>
        </p:nvSpPr>
        <p:spPr>
          <a:xfrm>
            <a:off x="4430651" y="1593984"/>
            <a:ext cx="288032" cy="360040"/>
          </a:xfrm>
          <a:prstGeom prst="star6">
            <a:avLst/>
          </a:prstGeom>
          <a:solidFill>
            <a:schemeClr val="accent2">
              <a:lumMod val="60000"/>
              <a:lumOff val="40000"/>
            </a:schemeClr>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800"/>
          </a:p>
        </p:txBody>
      </p:sp>
      <p:sp>
        <p:nvSpPr>
          <p:cNvPr id="2" name="TextBox 1"/>
          <p:cNvSpPr txBox="1"/>
          <p:nvPr/>
        </p:nvSpPr>
        <p:spPr>
          <a:xfrm>
            <a:off x="4761213" y="1344348"/>
            <a:ext cx="864096" cy="707886"/>
          </a:xfrm>
          <a:prstGeom prst="rect">
            <a:avLst/>
          </a:prstGeom>
          <a:noFill/>
        </p:spPr>
        <p:txBody>
          <a:bodyPr wrap="square" rtlCol="0">
            <a:spAutoFit/>
          </a:bodyPr>
          <a:lstStyle/>
          <a:p>
            <a:r>
              <a:rPr lang="en-GB" sz="1000" dirty="0" smtClean="0"/>
              <a:t>Royal assent (subject to Parliament)</a:t>
            </a:r>
            <a:endParaRPr lang="en-GB" sz="1000" dirty="0"/>
          </a:p>
        </p:txBody>
      </p:sp>
    </p:spTree>
    <p:extLst>
      <p:ext uri="{BB962C8B-B14F-4D97-AF65-F5344CB8AC3E}">
        <p14:creationId xmlns:p14="http://schemas.microsoft.com/office/powerpoint/2010/main" xmlns="" val="6082774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a:xfrm>
            <a:off x="899592" y="1700808"/>
            <a:ext cx="6617221" cy="4464496"/>
          </a:xfrm>
        </p:spPr>
        <p:txBody>
          <a:bodyPr/>
          <a:lstStyle/>
          <a:p>
            <a:r>
              <a:rPr lang="en-GB" sz="1600" dirty="0"/>
              <a:t>DECC, its delivery partners and industry will need to work together over Summer 2013 to refine </a:t>
            </a:r>
            <a:r>
              <a:rPr lang="en-GB" sz="1600" dirty="0" smtClean="0"/>
              <a:t>draft Baseline Design and Implementation Proposals.</a:t>
            </a:r>
          </a:p>
          <a:p>
            <a:r>
              <a:rPr lang="en-GB" sz="1600" dirty="0" smtClean="0"/>
              <a:t>This process will </a:t>
            </a:r>
            <a:r>
              <a:rPr lang="en-GB" sz="1600" dirty="0"/>
              <a:t>ensure a timely and </a:t>
            </a:r>
            <a:r>
              <a:rPr lang="en-GB" sz="1600" dirty="0" smtClean="0"/>
              <a:t>effective </a:t>
            </a:r>
            <a:r>
              <a:rPr lang="en-GB" sz="1600" dirty="0"/>
              <a:t>delivery of all elements of the “Solution” by all contributors</a:t>
            </a:r>
            <a:r>
              <a:rPr lang="en-GB" sz="1600" dirty="0" smtClean="0"/>
              <a:t>, seeking to deliver agreement on:</a:t>
            </a:r>
          </a:p>
          <a:p>
            <a:pPr lvl="1">
              <a:buFontTx/>
              <a:buChar char="-"/>
            </a:pPr>
            <a:r>
              <a:rPr lang="en-GB" sz="1600" dirty="0" smtClean="0"/>
              <a:t>a detailed </a:t>
            </a:r>
            <a:r>
              <a:rPr lang="en-GB" sz="1600" dirty="0"/>
              <a:t>set of "working" processes </a:t>
            </a:r>
            <a:endParaRPr lang="en-GB" sz="1600" dirty="0" smtClean="0"/>
          </a:p>
          <a:p>
            <a:pPr lvl="1">
              <a:buFontTx/>
              <a:buChar char="-"/>
            </a:pPr>
            <a:r>
              <a:rPr lang="en-GB" sz="1600" dirty="0" smtClean="0"/>
              <a:t>a set of rules </a:t>
            </a:r>
            <a:r>
              <a:rPr lang="en-GB" sz="1600" dirty="0"/>
              <a:t>&amp; </a:t>
            </a:r>
            <a:r>
              <a:rPr lang="en-GB" sz="1600" dirty="0" smtClean="0"/>
              <a:t>guidelines </a:t>
            </a:r>
          </a:p>
          <a:p>
            <a:pPr lvl="1">
              <a:buFontTx/>
              <a:buChar char="-"/>
            </a:pPr>
            <a:r>
              <a:rPr lang="en-GB" sz="1600" dirty="0" smtClean="0"/>
              <a:t>roles </a:t>
            </a:r>
            <a:r>
              <a:rPr lang="en-GB" sz="1600" dirty="0"/>
              <a:t>and responsibilities for all participants in the regime Generators, DECC/</a:t>
            </a:r>
            <a:r>
              <a:rPr lang="en-GB" sz="1600" dirty="0" err="1"/>
              <a:t>Govt</a:t>
            </a:r>
            <a:r>
              <a:rPr lang="en-GB" sz="1600" dirty="0"/>
              <a:t>, Delivery Body, Counterparty Body, Settlement Agent, Suppliers</a:t>
            </a:r>
            <a:r>
              <a:rPr lang="en-GB" sz="1600" dirty="0" smtClean="0"/>
              <a:t>.</a:t>
            </a:r>
          </a:p>
          <a:p>
            <a:pPr lvl="1">
              <a:buFontTx/>
              <a:buChar char="-"/>
            </a:pPr>
            <a:r>
              <a:rPr lang="en-GB" sz="1600" dirty="0"/>
              <a:t>i</a:t>
            </a:r>
            <a:r>
              <a:rPr lang="en-GB" sz="1600" dirty="0" smtClean="0"/>
              <a:t>nformation requirements, flows and hand-offs</a:t>
            </a:r>
          </a:p>
          <a:p>
            <a:pPr lvl="1">
              <a:buFontTx/>
              <a:buChar char="-"/>
            </a:pPr>
            <a:r>
              <a:rPr lang="en-GB" sz="1600" dirty="0" smtClean="0"/>
              <a:t>compliance </a:t>
            </a:r>
            <a:r>
              <a:rPr lang="en-GB" sz="1600" dirty="0"/>
              <a:t>and </a:t>
            </a:r>
            <a:r>
              <a:rPr lang="en-GB" sz="1600" dirty="0" smtClean="0"/>
              <a:t>audit requirements</a:t>
            </a:r>
          </a:p>
          <a:p>
            <a:pPr lvl="1">
              <a:buFontTx/>
              <a:buChar char="-"/>
            </a:pPr>
            <a:r>
              <a:rPr lang="en-GB" sz="1600" dirty="0" smtClean="0"/>
              <a:t>timing </a:t>
            </a:r>
            <a:r>
              <a:rPr lang="en-GB" sz="1600" dirty="0"/>
              <a:t>and resourcing </a:t>
            </a:r>
            <a:r>
              <a:rPr lang="en-GB" sz="1600" dirty="0" smtClean="0"/>
              <a:t>for each phase to fit with other processes / milestones</a:t>
            </a:r>
          </a:p>
          <a:p>
            <a:pPr lvl="1">
              <a:buFontTx/>
              <a:buChar char="-"/>
            </a:pPr>
            <a:r>
              <a:rPr lang="en-GB" sz="1600" dirty="0"/>
              <a:t>d</a:t>
            </a:r>
            <a:r>
              <a:rPr lang="en-GB" sz="1600" dirty="0" smtClean="0"/>
              <a:t>esign of systems (manual or electronic)</a:t>
            </a:r>
            <a:endParaRPr lang="en-GB" sz="1600" dirty="0"/>
          </a:p>
          <a:p>
            <a:pPr marL="0" indent="0">
              <a:buNone/>
            </a:pPr>
            <a:endParaRPr lang="en-GB" sz="1600" dirty="0" smtClean="0"/>
          </a:p>
          <a:p>
            <a:pPr marL="0" indent="0">
              <a:buNone/>
            </a:pPr>
            <a:endParaRPr lang="en-GB" sz="1600" dirty="0"/>
          </a:p>
          <a:p>
            <a:pPr marL="0" indent="0">
              <a:buNone/>
            </a:pPr>
            <a:endParaRPr lang="en-GB" sz="1600" dirty="0" smtClean="0"/>
          </a:p>
          <a:p>
            <a:pPr marL="0" indent="0">
              <a:buNone/>
            </a:pPr>
            <a:endParaRPr lang="en-GB" sz="1600" dirty="0"/>
          </a:p>
          <a:p>
            <a:pPr marL="0" indent="0">
              <a:buNone/>
            </a:pPr>
            <a:endParaRPr lang="en-GB" sz="1600" dirty="0"/>
          </a:p>
          <a:p>
            <a:endParaRPr lang="en-GB" dirty="0"/>
          </a:p>
        </p:txBody>
      </p:sp>
      <p:sp>
        <p:nvSpPr>
          <p:cNvPr id="3" name="Title 2"/>
          <p:cNvSpPr>
            <a:spLocks noGrp="1"/>
          </p:cNvSpPr>
          <p:nvPr>
            <p:ph type="title"/>
          </p:nvPr>
        </p:nvSpPr>
        <p:spPr/>
        <p:txBody>
          <a:bodyPr/>
          <a:lstStyle/>
          <a:p>
            <a:r>
              <a:rPr lang="en-GB" dirty="0" smtClean="0"/>
              <a:t>Collaborative </a:t>
            </a:r>
            <a:r>
              <a:rPr lang="en-GB" dirty="0"/>
              <a:t>D</a:t>
            </a:r>
            <a:r>
              <a:rPr lang="en-GB" dirty="0" smtClean="0"/>
              <a:t>evelopment </a:t>
            </a:r>
            <a:br>
              <a:rPr lang="en-GB" dirty="0" smtClean="0"/>
            </a:br>
            <a:r>
              <a:rPr lang="en-GB" dirty="0" smtClean="0"/>
              <a:t>- Detail</a:t>
            </a:r>
            <a:endParaRPr lang="en-GB" dirty="0"/>
          </a:p>
        </p:txBody>
      </p:sp>
    </p:spTree>
    <p:extLst>
      <p:ext uri="{BB962C8B-B14F-4D97-AF65-F5344CB8AC3E}">
        <p14:creationId xmlns:p14="http://schemas.microsoft.com/office/powerpoint/2010/main" xmlns="" val="311268364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p:txBody>
          <a:bodyPr/>
          <a:lstStyle/>
          <a:p>
            <a:r>
              <a:rPr lang="en-GB" sz="1600" dirty="0"/>
              <a:t>This </a:t>
            </a:r>
            <a:r>
              <a:rPr lang="en-GB" sz="1600" u="sng" dirty="0"/>
              <a:t>will not </a:t>
            </a:r>
            <a:r>
              <a:rPr lang="en-GB" sz="1600" dirty="0"/>
              <a:t>be a forum for re-opening policy decisions, but will </a:t>
            </a:r>
            <a:r>
              <a:rPr lang="en-GB" sz="1600" dirty="0" smtClean="0"/>
              <a:t>nevertheless be </a:t>
            </a:r>
            <a:r>
              <a:rPr lang="en-GB" sz="1600" u="sng" dirty="0"/>
              <a:t>fundamenta</a:t>
            </a:r>
            <a:r>
              <a:rPr lang="en-GB" sz="1600" dirty="0"/>
              <a:t>l to the successful and timely delivery of EMR ‘on the ground</a:t>
            </a:r>
            <a:r>
              <a:rPr lang="en-GB" sz="1600" dirty="0" smtClean="0"/>
              <a:t>’.</a:t>
            </a:r>
          </a:p>
          <a:p>
            <a:pPr marL="0" indent="0">
              <a:buNone/>
            </a:pPr>
            <a:endParaRPr lang="en-GB" sz="1600" dirty="0"/>
          </a:p>
          <a:p>
            <a:r>
              <a:rPr lang="en-GB" sz="1600" dirty="0" smtClean="0"/>
              <a:t>The proposed </a:t>
            </a:r>
            <a:r>
              <a:rPr lang="en-GB" sz="1600" dirty="0"/>
              <a:t>process will focus on baseline design and implementation proposals for the Capacity Market and Contracts for Difference, including issues such as:</a:t>
            </a:r>
          </a:p>
          <a:p>
            <a:pPr lvl="1"/>
            <a:r>
              <a:rPr lang="en-GB" sz="1600" u="sng" dirty="0" err="1"/>
              <a:t>CfD</a:t>
            </a:r>
            <a:r>
              <a:rPr lang="en-GB" sz="1600" dirty="0"/>
              <a:t>: Qualification, Allocation and Award; Contract Management; Money Management</a:t>
            </a:r>
          </a:p>
          <a:p>
            <a:pPr lvl="1"/>
            <a:r>
              <a:rPr lang="en-GB" sz="1600" u="sng" dirty="0"/>
              <a:t>Capacity Market</a:t>
            </a:r>
            <a:r>
              <a:rPr lang="en-GB" sz="1600" dirty="0"/>
              <a:t>: Qualification, Allocation and Award; Capacity Agreement Management, Money Management, </a:t>
            </a:r>
            <a:r>
              <a:rPr lang="en-GB" sz="1600" dirty="0" smtClean="0"/>
              <a:t>Trading</a:t>
            </a:r>
          </a:p>
          <a:p>
            <a:pPr marL="457200" lvl="1" indent="0">
              <a:buNone/>
            </a:pPr>
            <a:endParaRPr lang="en-GB" sz="1600" dirty="0"/>
          </a:p>
          <a:p>
            <a:r>
              <a:rPr lang="en-GB" sz="1600" dirty="0" smtClean="0"/>
              <a:t>The output from the working groups will be an updated baseline design</a:t>
            </a:r>
            <a:r>
              <a:rPr lang="en-GB" sz="1600" dirty="0"/>
              <a:t> </a:t>
            </a:r>
            <a:r>
              <a:rPr lang="en-GB" sz="1600" dirty="0" smtClean="0"/>
              <a:t>and implementation proposals for a coordinated delivery of EMR.</a:t>
            </a:r>
            <a:endParaRPr lang="en-GB" sz="1600" dirty="0"/>
          </a:p>
          <a:p>
            <a:pPr marL="0" indent="0">
              <a:buNone/>
            </a:pPr>
            <a:endParaRPr lang="en-GB" sz="1600" dirty="0" smtClean="0"/>
          </a:p>
          <a:p>
            <a:endParaRPr lang="en-GB" dirty="0"/>
          </a:p>
        </p:txBody>
      </p:sp>
      <p:sp>
        <p:nvSpPr>
          <p:cNvPr id="3" name="Title 2"/>
          <p:cNvSpPr>
            <a:spLocks noGrp="1"/>
          </p:cNvSpPr>
          <p:nvPr>
            <p:ph type="title"/>
          </p:nvPr>
        </p:nvSpPr>
        <p:spPr/>
        <p:txBody>
          <a:bodyPr/>
          <a:lstStyle/>
          <a:p>
            <a:r>
              <a:rPr lang="en-GB" dirty="0" smtClean="0"/>
              <a:t>Detail continued</a:t>
            </a:r>
            <a:endParaRPr lang="en-GB" dirty="0"/>
          </a:p>
        </p:txBody>
      </p:sp>
    </p:spTree>
    <p:extLst>
      <p:ext uri="{BB962C8B-B14F-4D97-AF65-F5344CB8AC3E}">
        <p14:creationId xmlns:p14="http://schemas.microsoft.com/office/powerpoint/2010/main" xmlns="" val="118763264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p:txBody>
          <a:bodyPr/>
          <a:lstStyle/>
          <a:p>
            <a:r>
              <a:rPr lang="en-GB" sz="1600" dirty="0"/>
              <a:t>This collaborative development stage will require a strong commitment from industry and others to participate in and help deliver implementation solutions over Summer 2013.</a:t>
            </a:r>
          </a:p>
          <a:p>
            <a:r>
              <a:rPr lang="en-GB" sz="1600" dirty="0" smtClean="0"/>
              <a:t>This </a:t>
            </a:r>
            <a:r>
              <a:rPr lang="en-GB" sz="1600" dirty="0"/>
              <a:t>will involve a series of open and transparent working groups over the Summer months, with representation from all parties involved in ensuring system readiness, including DECC and its delivery partners, generators and suppliers. We also envisage a senior steering board to ensure executive buy-in and enable companies to dedicate sufficient resources to the process.</a:t>
            </a:r>
          </a:p>
          <a:p>
            <a:r>
              <a:rPr lang="en-GB" sz="1600" dirty="0" smtClean="0"/>
              <a:t>We estimate each design element </a:t>
            </a:r>
            <a:r>
              <a:rPr lang="en-GB" sz="1600" dirty="0"/>
              <a:t>will need </a:t>
            </a:r>
            <a:r>
              <a:rPr lang="en-GB" sz="1600" dirty="0" smtClean="0"/>
              <a:t>~ 3-4 intensive working days </a:t>
            </a:r>
            <a:r>
              <a:rPr lang="en-GB" sz="1600" dirty="0"/>
              <a:t>of </a:t>
            </a:r>
            <a:r>
              <a:rPr lang="en-GB" sz="1600" dirty="0" smtClean="0"/>
              <a:t>CD working </a:t>
            </a:r>
            <a:r>
              <a:rPr lang="en-GB" sz="1600" dirty="0"/>
              <a:t>group time to find solutions to all questions around processes, systems and governance.</a:t>
            </a:r>
          </a:p>
          <a:p>
            <a:r>
              <a:rPr lang="en-GB" sz="1600" dirty="0" smtClean="0"/>
              <a:t>The </a:t>
            </a:r>
            <a:r>
              <a:rPr lang="en-GB" sz="1600" dirty="0"/>
              <a:t>process is likely to take ~11-14 weeks and require significant industry resource.</a:t>
            </a:r>
          </a:p>
          <a:p>
            <a:endParaRPr lang="en-GB" sz="1600" dirty="0" smtClean="0"/>
          </a:p>
        </p:txBody>
      </p:sp>
      <p:sp>
        <p:nvSpPr>
          <p:cNvPr id="3" name="Title 2"/>
          <p:cNvSpPr>
            <a:spLocks noGrp="1"/>
          </p:cNvSpPr>
          <p:nvPr>
            <p:ph type="title"/>
          </p:nvPr>
        </p:nvSpPr>
        <p:spPr/>
        <p:txBody>
          <a:bodyPr/>
          <a:lstStyle/>
          <a:p>
            <a:r>
              <a:rPr lang="en-GB" dirty="0" smtClean="0"/>
              <a:t>Collaborative Development </a:t>
            </a:r>
            <a:br>
              <a:rPr lang="en-GB" dirty="0" smtClean="0"/>
            </a:br>
            <a:r>
              <a:rPr lang="en-GB" dirty="0" smtClean="0"/>
              <a:t>- Working Groups</a:t>
            </a:r>
            <a:endParaRPr lang="en-GB" dirty="0"/>
          </a:p>
        </p:txBody>
      </p:sp>
    </p:spTree>
    <p:extLst>
      <p:ext uri="{BB962C8B-B14F-4D97-AF65-F5344CB8AC3E}">
        <p14:creationId xmlns:p14="http://schemas.microsoft.com/office/powerpoint/2010/main" xmlns="" val="234176097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p:txBody>
          <a:bodyPr/>
          <a:lstStyle/>
          <a:p>
            <a:r>
              <a:rPr lang="en-GB" sz="1600" dirty="0"/>
              <a:t>Expert Groups will remain in place for any policy design issues that need to be addressed, although perhaps on a call-off basis, depending on the policy team’s requirements.</a:t>
            </a:r>
          </a:p>
          <a:p>
            <a:pPr marL="0" indent="0">
              <a:buNone/>
            </a:pPr>
            <a:endParaRPr lang="en-GB" sz="1600" dirty="0"/>
          </a:p>
          <a:p>
            <a:r>
              <a:rPr lang="en-GB" sz="1600" dirty="0"/>
              <a:t>Proposals are in their early stages, but DECC will be working with its delivery partners and Trade Associations to define process, scope and membership of Collaborative Development working groups on the Capacity Market and on Contracts for Difference.</a:t>
            </a:r>
          </a:p>
          <a:p>
            <a:pPr marL="0" indent="0">
              <a:buNone/>
            </a:pPr>
            <a:endParaRPr lang="en-GB" sz="1600" dirty="0"/>
          </a:p>
          <a:p>
            <a:r>
              <a:rPr lang="en-GB" sz="1600" dirty="0" smtClean="0"/>
              <a:t>We </a:t>
            </a:r>
            <a:r>
              <a:rPr lang="en-GB" sz="1600" dirty="0"/>
              <a:t>would welcome your </a:t>
            </a:r>
            <a:r>
              <a:rPr lang="en-GB" sz="1600" dirty="0" smtClean="0"/>
              <a:t>views!</a:t>
            </a:r>
            <a:endParaRPr lang="en-GB" sz="1600" dirty="0"/>
          </a:p>
          <a:p>
            <a:pPr marL="0" indent="0">
              <a:buNone/>
            </a:pPr>
            <a:endParaRPr lang="en-GB" sz="1600" dirty="0"/>
          </a:p>
          <a:p>
            <a:endParaRPr lang="en-GB" sz="1600" dirty="0"/>
          </a:p>
          <a:p>
            <a:pPr marL="0" indent="0">
              <a:buNone/>
            </a:pPr>
            <a:endParaRPr lang="en-GB" sz="1800" dirty="0"/>
          </a:p>
          <a:p>
            <a:endParaRPr lang="en-GB" dirty="0"/>
          </a:p>
        </p:txBody>
      </p:sp>
      <p:sp>
        <p:nvSpPr>
          <p:cNvPr id="3" name="Title 2"/>
          <p:cNvSpPr>
            <a:spLocks noGrp="1"/>
          </p:cNvSpPr>
          <p:nvPr>
            <p:ph type="title"/>
          </p:nvPr>
        </p:nvSpPr>
        <p:spPr/>
        <p:txBody>
          <a:bodyPr/>
          <a:lstStyle/>
          <a:p>
            <a:r>
              <a:rPr lang="en-GB" dirty="0" smtClean="0"/>
              <a:t>Next Steps</a:t>
            </a:r>
            <a:endParaRPr lang="en-GB" dirty="0"/>
          </a:p>
        </p:txBody>
      </p:sp>
    </p:spTree>
    <p:extLst>
      <p:ext uri="{BB962C8B-B14F-4D97-AF65-F5344CB8AC3E}">
        <p14:creationId xmlns:p14="http://schemas.microsoft.com/office/powerpoint/2010/main" xmlns="" val="57395739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a:xfrm>
            <a:off x="900113" y="1844674"/>
            <a:ext cx="6616700" cy="4248621"/>
          </a:xfrm>
        </p:spPr>
        <p:txBody>
          <a:bodyPr/>
          <a:lstStyle/>
          <a:p>
            <a:pPr marL="0" indent="0">
              <a:buNone/>
            </a:pPr>
            <a:r>
              <a:rPr lang="en-GB" sz="1600" dirty="0"/>
              <a:t>Proposals are in their early stages, but we would welcome initial reactions or views.</a:t>
            </a:r>
          </a:p>
          <a:p>
            <a:pPr marL="0" indent="0">
              <a:buNone/>
            </a:pPr>
            <a:endParaRPr lang="en-GB" sz="1600" dirty="0" smtClean="0"/>
          </a:p>
          <a:p>
            <a:r>
              <a:rPr lang="en-GB" sz="1600" dirty="0"/>
              <a:t>Do you support the general principle of collaborative development and coordinated implementation?</a:t>
            </a:r>
          </a:p>
          <a:p>
            <a:r>
              <a:rPr lang="en-GB" sz="1600" dirty="0"/>
              <a:t>What information will be required to ensure senior executive buy-in and to enable companies to dedicate sufficient resources to the process?</a:t>
            </a:r>
          </a:p>
          <a:p>
            <a:r>
              <a:rPr lang="en-GB" sz="1600" dirty="0"/>
              <a:t>What worked well, what worked less well on similar processes such as NETA, Smart Meters and Green Deal? </a:t>
            </a:r>
          </a:p>
          <a:p>
            <a:r>
              <a:rPr lang="en-GB" sz="1600" dirty="0"/>
              <a:t>Initial views on size or membership of groups?</a:t>
            </a:r>
          </a:p>
          <a:p>
            <a:r>
              <a:rPr lang="en-GB" sz="1600" dirty="0"/>
              <a:t>Views on how groups can be set up to ensure constructive working and swift progress through the issues?</a:t>
            </a:r>
          </a:p>
          <a:p>
            <a:r>
              <a:rPr lang="en-GB" sz="1600" dirty="0"/>
              <a:t>How would you like to inform the design of this process?</a:t>
            </a:r>
          </a:p>
          <a:p>
            <a:pPr lvl="0"/>
            <a:endParaRPr lang="en-GB" dirty="0" smtClean="0"/>
          </a:p>
          <a:p>
            <a:endParaRPr lang="en-GB" dirty="0"/>
          </a:p>
        </p:txBody>
      </p:sp>
      <p:sp>
        <p:nvSpPr>
          <p:cNvPr id="3" name="Title 2"/>
          <p:cNvSpPr>
            <a:spLocks noGrp="1"/>
          </p:cNvSpPr>
          <p:nvPr>
            <p:ph type="title"/>
          </p:nvPr>
        </p:nvSpPr>
        <p:spPr/>
        <p:txBody>
          <a:bodyPr/>
          <a:lstStyle/>
          <a:p>
            <a:r>
              <a:rPr lang="en-GB" dirty="0" smtClean="0"/>
              <a:t>Initial reactions / views?</a:t>
            </a:r>
            <a:endParaRPr lang="en-GB" dirty="0"/>
          </a:p>
        </p:txBody>
      </p:sp>
    </p:spTree>
    <p:extLst>
      <p:ext uri="{BB962C8B-B14F-4D97-AF65-F5344CB8AC3E}">
        <p14:creationId xmlns:p14="http://schemas.microsoft.com/office/powerpoint/2010/main" xmlns="" val="170174605"/>
      </p:ext>
    </p:extLst>
  </p:cSld>
  <p:clrMapOvr>
    <a:masterClrMapping/>
  </p:clrMapOvr>
  <p:timing>
    <p:tnLst>
      <p:par>
        <p:cTn id="1" dur="indefinite" restart="never" nodeType="tmRoot"/>
      </p:par>
    </p:tnLst>
  </p:timing>
</p:sld>
</file>

<file path=ppt/theme/theme1.xml><?xml version="1.0" encoding="utf-8"?>
<a:theme xmlns:a="http://schemas.openxmlformats.org/drawingml/2006/main" name="decc_ppt_template">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DA42F145830E9C4DA7DD0FA0AD8C4B35" ma:contentTypeVersion="1" ma:contentTypeDescription="Create a new document." ma:contentTypeScope="" ma:versionID="d70ea42bf5a6953fb7cdec4cf43ec2f2">
  <xsd:schema xmlns:xsd="http://www.w3.org/2001/XMLSchema" xmlns:xs="http://www.w3.org/2001/XMLSchema" xmlns:p="http://schemas.microsoft.com/office/2006/metadata/properties" xmlns:ns1="http://schemas.microsoft.com/sharepoint/v3" targetNamespace="http://schemas.microsoft.com/office/2006/metadata/properties" ma:root="true" ma:fieldsID="a447206dab0015f8b9f8924535193e8c" ns1:_="">
    <xsd:import namespace="http://schemas.microsoft.com/sharepoint/v3"/>
    <xsd:element name="properties">
      <xsd:complexType>
        <xsd:sequence>
          <xsd:element name="documentManagement">
            <xsd:complexType>
              <xsd:all>
                <xsd:element ref="ns1:PublishingStartDate" minOccurs="0"/>
                <xsd:element ref="ns1:PublishingExpirationDat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PublishingStartDate" ma:index="8" nillable="true" ma:displayName="Scheduling Start Date" ma:description="" ma:hidden="true" ma:internalName="PublishingStartDate">
      <xsd:simpleType>
        <xsd:restriction base="dms:Unknown"/>
      </xsd:simpleType>
    </xsd:element>
    <xsd:element name="PublishingExpirationDate" ma:index="9" nillable="true" ma:displayName="Scheduling End Date" ma:description="" ma:hidden="true" ma:internalName="PublishingExpirationDat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ublishingExpirationDate xmlns="http://schemas.microsoft.com/sharepoint/v3" xsi:nil="true"/>
    <PublishingStartDate xmlns="http://schemas.microsoft.com/sharepoint/v3" xsi:nil="true"/>
  </documentManagement>
</p:properties>
</file>

<file path=customXml/itemProps1.xml><?xml version="1.0" encoding="utf-8"?>
<ds:datastoreItem xmlns:ds="http://schemas.openxmlformats.org/officeDocument/2006/customXml" ds:itemID="{8F335D8D-1603-423B-BDD6-6F3BC4F92279}">
  <ds:schemaRefs>
    <ds:schemaRef ds:uri="http://schemas.microsoft.com/sharepoint/v3/contenttype/forms"/>
  </ds:schemaRefs>
</ds:datastoreItem>
</file>

<file path=customXml/itemProps2.xml><?xml version="1.0" encoding="utf-8"?>
<ds:datastoreItem xmlns:ds="http://schemas.openxmlformats.org/officeDocument/2006/customXml" ds:itemID="{55C7BC61-22B6-46C7-83D4-7ADE0D6EE2A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BC81D83E-7048-4DF7-98E0-478FE3EC3874}">
  <ds:schemaRefs>
    <ds:schemaRef ds:uri="http://schemas.microsoft.com/office/2006/documentManagement/types"/>
    <ds:schemaRef ds:uri="http://www.w3.org/XML/1998/namespace"/>
    <ds:schemaRef ds:uri="http://purl.org/dc/dcmitype/"/>
    <ds:schemaRef ds:uri="http://schemas.microsoft.com/sharepoint/v3"/>
    <ds:schemaRef ds:uri="http://purl.org/dc/terms/"/>
    <ds:schemaRef ds:uri="http://purl.org/dc/elements/1.1/"/>
    <ds:schemaRef ds:uri="http://schemas.microsoft.com/office/infopath/2007/PartnerControls"/>
    <ds:schemaRef ds:uri="http://schemas.openxmlformats.org/package/2006/metadata/core-properties"/>
    <ds:schemaRef ds:uri="http://schemas.microsoft.com/office/2006/metadata/properties"/>
  </ds:schemaRefs>
</ds:datastoreItem>
</file>

<file path=docProps/app.xml><?xml version="1.0" encoding="utf-8"?>
<Properties xmlns="http://schemas.openxmlformats.org/officeDocument/2006/extended-properties" xmlns:vt="http://schemas.openxmlformats.org/officeDocument/2006/docPropsVTypes">
  <Template/>
  <TotalTime>1799</TotalTime>
  <Words>792</Words>
  <Application>Microsoft Office PowerPoint</Application>
  <PresentationFormat>On-screen Show (4:3)</PresentationFormat>
  <Paragraphs>86</Paragraphs>
  <Slides>8</Slides>
  <Notes>5</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decc_ppt_template</vt:lpstr>
      <vt:lpstr>EMR Expert Groups</vt:lpstr>
      <vt:lpstr>Background – Ensuring industry readiness for EMR implementation</vt:lpstr>
      <vt:lpstr>EMR – policy design to implementation </vt:lpstr>
      <vt:lpstr>Collaborative Development  - Detail</vt:lpstr>
      <vt:lpstr>Detail continued</vt:lpstr>
      <vt:lpstr>Collaborative Development  - Working Groups</vt:lpstr>
      <vt:lpstr>Next Steps</vt:lpstr>
      <vt:lpstr>Initial reactions / views?</vt:lpstr>
    </vt:vector>
  </TitlesOfParts>
  <Company>DECC</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CLICK TO ADD TITLE</dc:title>
  <dc:creator>beer</dc:creator>
  <cp:lastModifiedBy>LC</cp:lastModifiedBy>
  <cp:revision>136</cp:revision>
  <cp:lastPrinted>2013-04-15T13:30:53Z</cp:lastPrinted>
  <dcterms:created xsi:type="dcterms:W3CDTF">2012-11-08T14:40:11Z</dcterms:created>
  <dcterms:modified xsi:type="dcterms:W3CDTF">2013-04-30T10:21:55Z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0x010100DA42F145830E9C4DA7DD0FA0AD8C4B35</vt:lpwstr>
  </property>
</Properties>
</file>